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12192000"/>
  <p:notesSz cx="6858000" cy="9144000"/>
  <p:embeddedFontLst>
    <p:embeddedFont>
      <p:font typeface="Libre Baskerville"/>
      <p:regular r:id="rId53"/>
      <p:bold r:id="rId54"/>
      <p:italic r:id="rId55"/>
    </p:embeddedFont>
    <p:embeddedFont>
      <p:font typeface="Helvetica Neue"/>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jbuf619PEx8SivJ/AFAUgtej6k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customschemas.google.com/relationships/presentationmetadata" Target="meta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LibreBaskerville-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ibreBaskerville-italic.fntdata"/><Relationship Id="rId10" Type="http://schemas.openxmlformats.org/officeDocument/2006/relationships/slide" Target="slides/slide6.xml"/><Relationship Id="rId54" Type="http://schemas.openxmlformats.org/officeDocument/2006/relationships/font" Target="fonts/LibreBaskerville-bold.fntdata"/><Relationship Id="rId13" Type="http://schemas.openxmlformats.org/officeDocument/2006/relationships/slide" Target="slides/slide9.xml"/><Relationship Id="rId57" Type="http://schemas.openxmlformats.org/officeDocument/2006/relationships/font" Target="fonts/HelveticaNeue-bold.fntdata"/><Relationship Id="rId12" Type="http://schemas.openxmlformats.org/officeDocument/2006/relationships/slide" Target="slides/slide8.xml"/><Relationship Id="rId56" Type="http://schemas.openxmlformats.org/officeDocument/2006/relationships/font" Target="fonts/HelveticaNeue-regular.fntdata"/><Relationship Id="rId15" Type="http://schemas.openxmlformats.org/officeDocument/2006/relationships/slide" Target="slides/slide11.xml"/><Relationship Id="rId59" Type="http://schemas.openxmlformats.org/officeDocument/2006/relationships/font" Target="fonts/HelveticaNeue-boldItalic.fntdata"/><Relationship Id="rId14" Type="http://schemas.openxmlformats.org/officeDocument/2006/relationships/slide" Target="slides/slide10.xml"/><Relationship Id="rId58" Type="http://schemas.openxmlformats.org/officeDocument/2006/relationships/font" Target="fonts/HelveticaNeue-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4"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Papers in Microsoft Academic</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 Papers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8"/>
              <c:delete val="1"/>
              <c:extLst xmlns:c16r2="http://schemas.microsoft.com/office/drawing/2015/06/chart">
                <c:ext xmlns:c16="http://schemas.microsoft.com/office/drawing/2014/chart" uri="{C3380CC4-5D6E-409C-BE32-E72D297353CC}">
                  <c16:uniqueId val="{00000000-51E3-48D9-A01E-319F92443678}"/>
                </c:ext>
                <c:ext xmlns:c15="http://schemas.microsoft.com/office/drawing/2012/chart" uri="{CE6537A1-D6FC-4f65-9D91-7224C49458BB}"/>
              </c:extLst>
            </c:dLbl>
            <c:spPr>
              <a:noFill/>
              <a:ln>
                <a:noFill/>
              </a:ln>
              <a:effectLst/>
            </c:spPr>
            <c:txPr>
              <a:bodyPr rot="0" spcFirstLastPara="1" vertOverflow="clip" horzOverflow="clip" vert="horz" wrap="square" lIns="0" tIns="0" rIns="0" bIns="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xVal>
            <c:numRef>
              <c:f>Sheet1!$A$2:$A$30</c:f>
              <c:numCache>
                <c:formatCode>General</c:formatCod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Sheet1!$B$2:$B$30</c:f>
              <c:numCache>
                <c:formatCode>General</c:formatCode>
                <c:ptCount val="29"/>
                <c:pt idx="0">
                  <c:v>1</c:v>
                </c:pt>
                <c:pt idx="1">
                  <c:v>0</c:v>
                </c:pt>
                <c:pt idx="2">
                  <c:v>3</c:v>
                </c:pt>
                <c:pt idx="3">
                  <c:v>1</c:v>
                </c:pt>
                <c:pt idx="4">
                  <c:v>1</c:v>
                </c:pt>
                <c:pt idx="5">
                  <c:v>3</c:v>
                </c:pt>
                <c:pt idx="6">
                  <c:v>0</c:v>
                </c:pt>
                <c:pt idx="7">
                  <c:v>25</c:v>
                </c:pt>
                <c:pt idx="8">
                  <c:v>44</c:v>
                </c:pt>
                <c:pt idx="9">
                  <c:v>63</c:v>
                </c:pt>
                <c:pt idx="10">
                  <c:v>115</c:v>
                </c:pt>
                <c:pt idx="11">
                  <c:v>195</c:v>
                </c:pt>
                <c:pt idx="12">
                  <c:v>240</c:v>
                </c:pt>
                <c:pt idx="13">
                  <c:v>308</c:v>
                </c:pt>
                <c:pt idx="14">
                  <c:v>415</c:v>
                </c:pt>
                <c:pt idx="15">
                  <c:v>487</c:v>
                </c:pt>
                <c:pt idx="16">
                  <c:v>590</c:v>
                </c:pt>
                <c:pt idx="17">
                  <c:v>766</c:v>
                </c:pt>
                <c:pt idx="18">
                  <c:v>985</c:v>
                </c:pt>
                <c:pt idx="19">
                  <c:v>1311</c:v>
                </c:pt>
                <c:pt idx="20">
                  <c:v>1645</c:v>
                </c:pt>
                <c:pt idx="21">
                  <c:v>1898</c:v>
                </c:pt>
                <c:pt idx="22">
                  <c:v>2172</c:v>
                </c:pt>
                <c:pt idx="23">
                  <c:v>2571</c:v>
                </c:pt>
                <c:pt idx="24">
                  <c:v>2687</c:v>
                </c:pt>
                <c:pt idx="25">
                  <c:v>2924</c:v>
                </c:pt>
                <c:pt idx="26">
                  <c:v>3075</c:v>
                </c:pt>
                <c:pt idx="27">
                  <c:v>3320</c:v>
                </c:pt>
                <c:pt idx="28">
                  <c:v>3585</c:v>
                </c:pt>
              </c:numCache>
            </c:numRef>
          </c:yVal>
          <c:smooth val="1"/>
          <c:extLst xmlns:c16r2="http://schemas.microsoft.com/office/drawing/2015/06/chart">
            <c:ext xmlns:c16="http://schemas.microsoft.com/office/drawing/2014/chart" uri="{C3380CC4-5D6E-409C-BE32-E72D297353CC}">
              <c16:uniqueId val="{00000001-51E3-48D9-A01E-319F92443678}"/>
            </c:ext>
          </c:extLst>
        </c:ser>
        <c:dLbls>
          <c:showLegendKey val="0"/>
          <c:showVal val="0"/>
          <c:showCatName val="0"/>
          <c:showSerName val="0"/>
          <c:showPercent val="0"/>
          <c:showBubbleSize val="0"/>
        </c:dLbls>
        <c:axId val="-1740284512"/>
        <c:axId val="-1740287232"/>
      </c:scatterChart>
      <c:valAx>
        <c:axId val="-1740284512"/>
        <c:scaling>
          <c:orientation val="minMax"/>
          <c:max val="2018"/>
          <c:min val="199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0287232"/>
        <c:crosses val="autoZero"/>
        <c:crossBetween val="midCat"/>
        <c:majorUnit val="2"/>
      </c:valAx>
      <c:valAx>
        <c:axId val="-174028723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02845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12.png"/><Relationship Id="rId7" Type="http://schemas.openxmlformats.org/officeDocument/2006/relationships/image" Target="../media/image23.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gif"/><Relationship Id="rId4" Type="http://schemas.openxmlformats.org/officeDocument/2006/relationships/image" Target="../media/image11.gif"/><Relationship Id="rId5" Type="http://schemas.openxmlformats.org/officeDocument/2006/relationships/image" Target="../media/image6.gif"/><Relationship Id="rId6" Type="http://schemas.openxmlformats.org/officeDocument/2006/relationships/image" Target="../media/image2.gif"/><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57.png"/><Relationship Id="rId7"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hart" Target="../charts/chart1.xml"/><Relationship Id="rId4" Type="http://schemas.openxmlformats.org/officeDocument/2006/relationships/image" Target="../media/image9.pn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1" y="0"/>
            <a:ext cx="12192000" cy="6858000"/>
          </a:xfrm>
          <a:prstGeom prst="rect">
            <a:avLst/>
          </a:prstGeom>
          <a:noFill/>
          <a:ln>
            <a:noFill/>
          </a:ln>
        </p:spPr>
      </p:pic>
      <p:sp>
        <p:nvSpPr>
          <p:cNvPr id="89" name="Google Shape;89;p1"/>
          <p:cNvSpPr txBox="1"/>
          <p:nvPr/>
        </p:nvSpPr>
        <p:spPr>
          <a:xfrm>
            <a:off x="4649338" y="5377218"/>
            <a:ext cx="73019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rgbClr val="0070C0"/>
                </a:solidFill>
                <a:latin typeface="Rockwell"/>
                <a:ea typeface="Rockwell"/>
                <a:cs typeface="Rockwell"/>
                <a:sym typeface="Rockwell"/>
              </a:rPr>
              <a:t>Recommender Systems</a:t>
            </a:r>
            <a:endParaRPr b="1" sz="4800">
              <a:solidFill>
                <a:srgbClr val="0070C0"/>
              </a:solidFill>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0"/>
          <p:cNvPicPr preferRelativeResize="0"/>
          <p:nvPr/>
        </p:nvPicPr>
        <p:blipFill rotWithShape="1">
          <a:blip r:embed="rId3">
            <a:alphaModFix/>
          </a:blip>
          <a:srcRect b="0" l="0" r="0" t="0"/>
          <a:stretch/>
        </p:blipFill>
        <p:spPr>
          <a:xfrm>
            <a:off x="1109591" y="2388359"/>
            <a:ext cx="5271885" cy="4469642"/>
          </a:xfrm>
          <a:prstGeom prst="rect">
            <a:avLst/>
          </a:prstGeom>
          <a:noFill/>
          <a:ln>
            <a:noFill/>
          </a:ln>
        </p:spPr>
      </p:pic>
      <p:pic>
        <p:nvPicPr>
          <p:cNvPr id="154" name="Google Shape;154;p10"/>
          <p:cNvPicPr preferRelativeResize="0"/>
          <p:nvPr/>
        </p:nvPicPr>
        <p:blipFill rotWithShape="1">
          <a:blip r:embed="rId4">
            <a:alphaModFix/>
          </a:blip>
          <a:srcRect b="0" l="0" r="0" t="0"/>
          <a:stretch/>
        </p:blipFill>
        <p:spPr>
          <a:xfrm>
            <a:off x="464022" y="122830"/>
            <a:ext cx="4857039" cy="3084394"/>
          </a:xfrm>
          <a:prstGeom prst="rect">
            <a:avLst/>
          </a:prstGeom>
          <a:noFill/>
          <a:ln>
            <a:noFill/>
          </a:ln>
        </p:spPr>
      </p:pic>
      <p:pic>
        <p:nvPicPr>
          <p:cNvPr id="155" name="Google Shape;155;p10"/>
          <p:cNvPicPr preferRelativeResize="0"/>
          <p:nvPr/>
        </p:nvPicPr>
        <p:blipFill rotWithShape="1">
          <a:blip r:embed="rId5">
            <a:alphaModFix/>
          </a:blip>
          <a:srcRect b="0" l="0" r="0" t="0"/>
          <a:stretch/>
        </p:blipFill>
        <p:spPr>
          <a:xfrm>
            <a:off x="6485601" y="28653"/>
            <a:ext cx="4201500" cy="3272747"/>
          </a:xfrm>
          <a:prstGeom prst="rect">
            <a:avLst/>
          </a:prstGeom>
          <a:noFill/>
          <a:ln>
            <a:noFill/>
          </a:ln>
        </p:spPr>
      </p:pic>
      <p:sp>
        <p:nvSpPr>
          <p:cNvPr id="156" name="Google Shape;156;p10"/>
          <p:cNvSpPr txBox="1"/>
          <p:nvPr/>
        </p:nvSpPr>
        <p:spPr>
          <a:xfrm>
            <a:off x="6485601" y="4084571"/>
            <a:ext cx="526803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Rockwell"/>
                <a:ea typeface="Rockwell"/>
                <a:cs typeface="Rockwell"/>
                <a:sym typeface="Rockwell"/>
              </a:rPr>
              <a:t>Everything is a “Recommendation” …!!!</a:t>
            </a:r>
            <a:endParaRPr sz="3200">
              <a:solidFill>
                <a:srgbClr val="002060"/>
              </a:solidFill>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Collaborative filtering systems: </a:t>
            </a:r>
            <a:endParaRPr sz="3200">
              <a:solidFill>
                <a:srgbClr val="002060"/>
              </a:solidFill>
              <a:latin typeface="Algerian"/>
              <a:ea typeface="Algerian"/>
              <a:cs typeface="Algerian"/>
              <a:sym typeface="Algerian"/>
            </a:endParaRPr>
          </a:p>
        </p:txBody>
      </p:sp>
      <p:sp>
        <p:nvSpPr>
          <p:cNvPr id="167" name="Google Shape;167;p12"/>
          <p:cNvSpPr txBox="1"/>
          <p:nvPr/>
        </p:nvSpPr>
        <p:spPr>
          <a:xfrm>
            <a:off x="402929" y="1050549"/>
            <a:ext cx="11409528" cy="5262979"/>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These are solely based on the past interactions between users and target items.</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Input will be historical data of user interactions with target items.</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Data stored in matrix where </a:t>
            </a:r>
            <a:r>
              <a:rPr b="1" lang="en-US" sz="2800">
                <a:solidFill>
                  <a:schemeClr val="dk1"/>
                </a:solidFill>
                <a:latin typeface="Arial"/>
                <a:ea typeface="Arial"/>
                <a:cs typeface="Arial"/>
                <a:sym typeface="Arial"/>
              </a:rPr>
              <a:t>rows</a:t>
            </a:r>
            <a:r>
              <a:rPr lang="en-US" sz="2800">
                <a:solidFill>
                  <a:schemeClr val="dk1"/>
                </a:solidFill>
                <a:latin typeface="Arial"/>
                <a:ea typeface="Arial"/>
                <a:cs typeface="Arial"/>
                <a:sym typeface="Arial"/>
              </a:rPr>
              <a:t> are </a:t>
            </a:r>
            <a:r>
              <a:rPr b="1" lang="en-US" sz="2800">
                <a:solidFill>
                  <a:schemeClr val="dk1"/>
                </a:solidFill>
                <a:latin typeface="Arial"/>
                <a:ea typeface="Arial"/>
                <a:cs typeface="Arial"/>
                <a:sym typeface="Arial"/>
              </a:rPr>
              <a:t>users</a:t>
            </a:r>
            <a:r>
              <a:rPr lang="en-US" sz="2800">
                <a:solidFill>
                  <a:schemeClr val="dk1"/>
                </a:solidFill>
                <a:latin typeface="Arial"/>
                <a:ea typeface="Arial"/>
                <a:cs typeface="Arial"/>
                <a:sym typeface="Arial"/>
              </a:rPr>
              <a:t> &amp; </a:t>
            </a:r>
            <a:r>
              <a:rPr b="1" lang="en-US" sz="2800">
                <a:solidFill>
                  <a:schemeClr val="dk1"/>
                </a:solidFill>
                <a:latin typeface="Arial"/>
                <a:ea typeface="Arial"/>
                <a:cs typeface="Arial"/>
                <a:sym typeface="Arial"/>
              </a:rPr>
              <a:t>columns</a:t>
            </a:r>
            <a:r>
              <a:rPr lang="en-US" sz="2800">
                <a:solidFill>
                  <a:schemeClr val="dk1"/>
                </a:solidFill>
                <a:latin typeface="Arial"/>
                <a:ea typeface="Arial"/>
                <a:cs typeface="Arial"/>
                <a:sym typeface="Arial"/>
              </a:rPr>
              <a:t> are </a:t>
            </a:r>
            <a:r>
              <a:rPr b="1" lang="en-US" sz="2800">
                <a:solidFill>
                  <a:schemeClr val="dk1"/>
                </a:solidFill>
                <a:latin typeface="Arial"/>
                <a:ea typeface="Arial"/>
                <a:cs typeface="Arial"/>
                <a:sym typeface="Arial"/>
              </a:rPr>
              <a:t>items</a:t>
            </a:r>
            <a:r>
              <a:rPr lang="en-US" sz="2800">
                <a:solidFill>
                  <a:schemeClr val="dk1"/>
                </a:solidFill>
                <a:latin typeface="Arial"/>
                <a:ea typeface="Arial"/>
                <a:cs typeface="Arial"/>
                <a:sym typeface="Arial"/>
              </a:rPr>
              <a:t>.</a:t>
            </a:r>
            <a:endParaRPr/>
          </a:p>
          <a:p>
            <a:pPr indent="-457200" lvl="0" marL="457200" marR="0" rtl="0" algn="l">
              <a:lnSpc>
                <a:spcPct val="150000"/>
              </a:lnSpc>
              <a:spcBef>
                <a:spcPts val="0"/>
              </a:spcBef>
              <a:spcAft>
                <a:spcPts val="0"/>
              </a:spcAft>
              <a:buClr>
                <a:schemeClr val="dk1"/>
              </a:buClr>
              <a:buSzPts val="2800"/>
              <a:buFont typeface="Noto Sans Symbols"/>
              <a:buChar char="▪"/>
            </a:pPr>
            <a:r>
              <a:rPr b="1" lang="en-US" sz="2800">
                <a:solidFill>
                  <a:schemeClr val="dk1"/>
                </a:solidFill>
                <a:latin typeface="Arial"/>
                <a:ea typeface="Arial"/>
                <a:cs typeface="Arial"/>
                <a:sym typeface="Arial"/>
              </a:rPr>
              <a:t>Core idea</a:t>
            </a:r>
            <a:r>
              <a:rPr lang="en-US" sz="2800">
                <a:solidFill>
                  <a:schemeClr val="dk1"/>
                </a:solidFill>
                <a:latin typeface="Arial"/>
                <a:ea typeface="Arial"/>
                <a:cs typeface="Arial"/>
                <a:sym typeface="Arial"/>
              </a:rPr>
              <a:t> behind such systems is that the historical data of the users should be enough to make a prediction. i.e we don’t need anything more than that historical data, no extra push from the user, no presently trending information etc.</a:t>
            </a:r>
            <a:endParaRPr sz="2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3"/>
          <p:cNvPicPr preferRelativeResize="0"/>
          <p:nvPr/>
        </p:nvPicPr>
        <p:blipFill rotWithShape="1">
          <a:blip r:embed="rId3">
            <a:alphaModFix/>
          </a:blip>
          <a:srcRect b="0" l="0" r="0" t="0"/>
          <a:stretch/>
        </p:blipFill>
        <p:spPr>
          <a:xfrm>
            <a:off x="7042244" y="1131353"/>
            <a:ext cx="4755534" cy="4583647"/>
          </a:xfrm>
          <a:prstGeom prst="rect">
            <a:avLst/>
          </a:prstGeom>
          <a:noFill/>
          <a:ln>
            <a:noFill/>
          </a:ln>
        </p:spPr>
      </p:pic>
      <p:sp>
        <p:nvSpPr>
          <p:cNvPr id="173" name="Google Shape;173;p13"/>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Working of Collaborative filtering: </a:t>
            </a:r>
            <a:endParaRPr sz="3200">
              <a:solidFill>
                <a:srgbClr val="002060"/>
              </a:solidFill>
              <a:latin typeface="Algerian"/>
              <a:ea typeface="Algerian"/>
              <a:cs typeface="Algerian"/>
              <a:sym typeface="Algerian"/>
            </a:endParaRPr>
          </a:p>
        </p:txBody>
      </p:sp>
      <p:sp>
        <p:nvSpPr>
          <p:cNvPr id="174" name="Google Shape;174;p13"/>
          <p:cNvSpPr txBox="1"/>
          <p:nvPr/>
        </p:nvSpPr>
        <p:spPr>
          <a:xfrm>
            <a:off x="402929" y="1050549"/>
            <a:ext cx="7226170" cy="583813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Based on the users' historical data, the likes and dislikes of each item, the system tries to predict how the user would rate a new item that they haven’t rated yet. The predictions themselves are based on past ratings of other users, whose ratings and therefore supposed preferences, are similar to the active user. In this case, the system made the prediction / recommendation that the active user.</a:t>
            </a:r>
            <a:endParaRPr sz="2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4"/>
          <p:cNvSpPr txBox="1"/>
          <p:nvPr>
            <p:ph idx="12" type="sldNum"/>
          </p:nvPr>
        </p:nvSpPr>
        <p:spPr>
          <a:xfrm>
            <a:off x="8714874" y="5807242"/>
            <a:ext cx="1905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00"/>
              <a:buFont typeface="Helvetica Neue"/>
              <a:buNone/>
            </a:pPr>
            <a:fld id="{00000000-1234-1234-1234-123412341234}" type="slidenum">
              <a:rPr lang="en-US" sz="1200">
                <a:solidFill>
                  <a:schemeClr val="dk1"/>
                </a:solidFill>
                <a:latin typeface="Helvetica Neue"/>
                <a:ea typeface="Helvetica Neue"/>
                <a:cs typeface="Helvetica Neue"/>
                <a:sym typeface="Helvetica Neue"/>
              </a:rPr>
              <a:t>‹#›</a:t>
            </a:fld>
            <a:endParaRPr sz="1200">
              <a:solidFill>
                <a:schemeClr val="dk1"/>
              </a:solidFill>
              <a:latin typeface="Times New Roman"/>
              <a:ea typeface="Times New Roman"/>
              <a:cs typeface="Times New Roman"/>
              <a:sym typeface="Times New Roman"/>
            </a:endParaRPr>
          </a:p>
        </p:txBody>
      </p:sp>
      <p:pic>
        <p:nvPicPr>
          <p:cNvPr descr="C:\Program Files\Common Files\Microsoft Shared\Clipart\cagcat50\pe01549_.wmf" id="181" name="Google Shape;181;p14"/>
          <p:cNvPicPr preferRelativeResize="0"/>
          <p:nvPr/>
        </p:nvPicPr>
        <p:blipFill rotWithShape="1">
          <a:blip r:embed="rId3">
            <a:alphaModFix/>
          </a:blip>
          <a:srcRect b="0" l="0" r="0" t="0"/>
          <a:stretch/>
        </p:blipFill>
        <p:spPr>
          <a:xfrm>
            <a:off x="6505074" y="854242"/>
            <a:ext cx="669925" cy="914400"/>
          </a:xfrm>
          <a:prstGeom prst="rect">
            <a:avLst/>
          </a:prstGeom>
          <a:noFill/>
          <a:ln>
            <a:noFill/>
          </a:ln>
        </p:spPr>
      </p:pic>
      <p:pic>
        <p:nvPicPr>
          <p:cNvPr descr="C:\Program Files\Common Files\Microsoft Shared\Clipart\cagcat50\pe01686_.wmf" id="182" name="Google Shape;182;p14"/>
          <p:cNvPicPr preferRelativeResize="0"/>
          <p:nvPr/>
        </p:nvPicPr>
        <p:blipFill rotWithShape="1">
          <a:blip r:embed="rId4">
            <a:alphaModFix/>
          </a:blip>
          <a:srcRect b="0" l="0" r="0" t="0"/>
          <a:stretch/>
        </p:blipFill>
        <p:spPr>
          <a:xfrm>
            <a:off x="4447674" y="854242"/>
            <a:ext cx="769938" cy="838200"/>
          </a:xfrm>
          <a:prstGeom prst="rect">
            <a:avLst/>
          </a:prstGeom>
          <a:noFill/>
          <a:ln>
            <a:noFill/>
          </a:ln>
        </p:spPr>
      </p:pic>
      <p:pic>
        <p:nvPicPr>
          <p:cNvPr descr="C:\Program Files\Common Files\Microsoft Shared\Clipart\cagcat50\pe02002_.wmf" id="183" name="Google Shape;183;p14"/>
          <p:cNvPicPr preferRelativeResize="0"/>
          <p:nvPr/>
        </p:nvPicPr>
        <p:blipFill rotWithShape="1">
          <a:blip r:embed="rId5">
            <a:alphaModFix/>
          </a:blip>
          <a:srcRect b="0" l="0" r="0" t="0"/>
          <a:stretch/>
        </p:blipFill>
        <p:spPr>
          <a:xfrm>
            <a:off x="3304674" y="854242"/>
            <a:ext cx="760413" cy="762000"/>
          </a:xfrm>
          <a:prstGeom prst="rect">
            <a:avLst/>
          </a:prstGeom>
          <a:noFill/>
          <a:ln>
            <a:noFill/>
          </a:ln>
        </p:spPr>
      </p:pic>
      <p:pic>
        <p:nvPicPr>
          <p:cNvPr descr="C:\Program Files\Common Files\Microsoft Shared\Clipart\cagcat50\pe01832_.wmf" id="184" name="Google Shape;184;p14"/>
          <p:cNvPicPr preferRelativeResize="0"/>
          <p:nvPr/>
        </p:nvPicPr>
        <p:blipFill rotWithShape="1">
          <a:blip r:embed="rId6">
            <a:alphaModFix/>
          </a:blip>
          <a:srcRect b="0" l="0" r="0" t="0"/>
          <a:stretch/>
        </p:blipFill>
        <p:spPr>
          <a:xfrm>
            <a:off x="5285874" y="854242"/>
            <a:ext cx="914400" cy="835025"/>
          </a:xfrm>
          <a:prstGeom prst="rect">
            <a:avLst/>
          </a:prstGeom>
          <a:noFill/>
          <a:ln>
            <a:noFill/>
          </a:ln>
        </p:spPr>
      </p:pic>
      <p:pic>
        <p:nvPicPr>
          <p:cNvPr descr="C:\Program Files\Common Files\Microsoft Shared\Clipart\cagcat50\pe01838_.wmf" id="185" name="Google Shape;185;p14"/>
          <p:cNvPicPr preferRelativeResize="0"/>
          <p:nvPr/>
        </p:nvPicPr>
        <p:blipFill rotWithShape="1">
          <a:blip r:embed="rId7">
            <a:alphaModFix/>
          </a:blip>
          <a:srcRect b="0" l="0" r="0" t="0"/>
          <a:stretch/>
        </p:blipFill>
        <p:spPr>
          <a:xfrm>
            <a:off x="7419474" y="854242"/>
            <a:ext cx="893763" cy="857250"/>
          </a:xfrm>
          <a:prstGeom prst="rect">
            <a:avLst/>
          </a:prstGeom>
          <a:noFill/>
          <a:ln>
            <a:noFill/>
          </a:ln>
        </p:spPr>
      </p:pic>
      <p:grpSp>
        <p:nvGrpSpPr>
          <p:cNvPr id="186" name="Google Shape;186;p14"/>
          <p:cNvGrpSpPr/>
          <p:nvPr/>
        </p:nvGrpSpPr>
        <p:grpSpPr>
          <a:xfrm>
            <a:off x="1933074" y="1768642"/>
            <a:ext cx="7315200" cy="1219200"/>
            <a:chOff x="152400" y="2362200"/>
            <a:chExt cx="7315200" cy="1219200"/>
          </a:xfrm>
        </p:grpSpPr>
        <p:grpSp>
          <p:nvGrpSpPr>
            <p:cNvPr id="187" name="Google Shape;187;p14"/>
            <p:cNvGrpSpPr/>
            <p:nvPr/>
          </p:nvGrpSpPr>
          <p:grpSpPr>
            <a:xfrm>
              <a:off x="1638300" y="2362200"/>
              <a:ext cx="487363" cy="1155700"/>
              <a:chOff x="696" y="1552"/>
              <a:chExt cx="307" cy="728"/>
            </a:xfrm>
          </p:grpSpPr>
          <p:sp>
            <p:nvSpPr>
              <p:cNvPr id="188" name="Google Shape;188;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189" name="Google Shape;189;p14"/>
              <p:cNvSpPr txBox="1"/>
              <p:nvPr/>
            </p:nvSpPr>
            <p:spPr>
              <a:xfrm>
                <a:off x="696" y="1552"/>
                <a:ext cx="307"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9</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3</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5</a:t>
                </a:r>
                <a:endParaRPr/>
              </a:p>
            </p:txBody>
          </p:sp>
        </p:grpSp>
        <p:grpSp>
          <p:nvGrpSpPr>
            <p:cNvPr id="190" name="Google Shape;190;p14"/>
            <p:cNvGrpSpPr/>
            <p:nvPr/>
          </p:nvGrpSpPr>
          <p:grpSpPr>
            <a:xfrm>
              <a:off x="2681288" y="2362200"/>
              <a:ext cx="511175" cy="1155700"/>
              <a:chOff x="696" y="1552"/>
              <a:chExt cx="322" cy="728"/>
            </a:xfrm>
          </p:grpSpPr>
          <p:sp>
            <p:nvSpPr>
              <p:cNvPr id="191" name="Google Shape;191;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192" name="Google Shape;192;p14"/>
              <p:cNvSpPr txBox="1"/>
              <p:nvPr/>
            </p:nvSpPr>
            <p:spPr>
              <a:xfrm>
                <a:off x="696" y="1552"/>
                <a:ext cx="322"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  9</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10</a:t>
                </a:r>
                <a:endParaRPr/>
              </a:p>
            </p:txBody>
          </p:sp>
        </p:grpSp>
        <p:grpSp>
          <p:nvGrpSpPr>
            <p:cNvPr id="193" name="Google Shape;193;p14"/>
            <p:cNvGrpSpPr/>
            <p:nvPr/>
          </p:nvGrpSpPr>
          <p:grpSpPr>
            <a:xfrm>
              <a:off x="3725863" y="2362200"/>
              <a:ext cx="546100" cy="1155700"/>
              <a:chOff x="696" y="1552"/>
              <a:chExt cx="344" cy="728"/>
            </a:xfrm>
          </p:grpSpPr>
          <p:sp>
            <p:nvSpPr>
              <p:cNvPr id="194" name="Google Shape;194;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195" name="Google Shape;195;p14"/>
              <p:cNvSpPr txBox="1"/>
              <p:nvPr/>
            </p:nvSpPr>
            <p:spPr>
              <a:xfrm>
                <a:off x="696" y="1552"/>
                <a:ext cx="344"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5</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3</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7</a:t>
                </a:r>
                <a:endParaRPr/>
              </a:p>
            </p:txBody>
          </p:sp>
        </p:grpSp>
        <p:grpSp>
          <p:nvGrpSpPr>
            <p:cNvPr id="196" name="Google Shape;196;p14"/>
            <p:cNvGrpSpPr/>
            <p:nvPr/>
          </p:nvGrpSpPr>
          <p:grpSpPr>
            <a:xfrm>
              <a:off x="4768850" y="2362200"/>
              <a:ext cx="477838" cy="1155700"/>
              <a:chOff x="696" y="1552"/>
              <a:chExt cx="301" cy="728"/>
            </a:xfrm>
          </p:grpSpPr>
          <p:sp>
            <p:nvSpPr>
              <p:cNvPr id="197" name="Google Shape;197;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198" name="Google Shape;198;p14"/>
              <p:cNvSpPr txBox="1"/>
              <p:nvPr/>
            </p:nvSpPr>
            <p:spPr>
              <a:xfrm>
                <a:off x="696" y="1552"/>
                <a:ext cx="301"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  8</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a:t>
                </a:r>
                <a:endParaRPr/>
              </a:p>
            </p:txBody>
          </p:sp>
        </p:grpSp>
        <p:grpSp>
          <p:nvGrpSpPr>
            <p:cNvPr id="199" name="Google Shape;199;p14"/>
            <p:cNvGrpSpPr/>
            <p:nvPr/>
          </p:nvGrpSpPr>
          <p:grpSpPr>
            <a:xfrm>
              <a:off x="5813425" y="2362200"/>
              <a:ext cx="487363" cy="1155700"/>
              <a:chOff x="696" y="1552"/>
              <a:chExt cx="307" cy="728"/>
            </a:xfrm>
          </p:grpSpPr>
          <p:sp>
            <p:nvSpPr>
              <p:cNvPr id="200" name="Google Shape;200;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01" name="Google Shape;201;p14"/>
              <p:cNvSpPr txBox="1"/>
              <p:nvPr/>
            </p:nvSpPr>
            <p:spPr>
              <a:xfrm>
                <a:off x="696" y="1552"/>
                <a:ext cx="307"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6</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4</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a:t>
                </a:r>
                <a:endParaRPr/>
              </a:p>
            </p:txBody>
          </p:sp>
        </p:grpSp>
        <p:grpSp>
          <p:nvGrpSpPr>
            <p:cNvPr id="202" name="Google Shape;202;p14"/>
            <p:cNvGrpSpPr/>
            <p:nvPr/>
          </p:nvGrpSpPr>
          <p:grpSpPr>
            <a:xfrm>
              <a:off x="6858000" y="2362200"/>
              <a:ext cx="531813" cy="1155700"/>
              <a:chOff x="696" y="1552"/>
              <a:chExt cx="335" cy="728"/>
            </a:xfrm>
          </p:grpSpPr>
          <p:sp>
            <p:nvSpPr>
              <p:cNvPr id="203" name="Google Shape;203;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04" name="Google Shape;204;p14"/>
              <p:cNvSpPr txBox="1"/>
              <p:nvPr/>
            </p:nvSpPr>
            <p:spPr>
              <a:xfrm>
                <a:off x="696" y="1552"/>
                <a:ext cx="335"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10</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4</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  8</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1</a:t>
                </a:r>
                <a:endParaRPr/>
              </a:p>
            </p:txBody>
          </p:sp>
        </p:grpSp>
        <p:sp>
          <p:nvSpPr>
            <p:cNvPr id="205" name="Google Shape;205;p14"/>
            <p:cNvSpPr txBox="1"/>
            <p:nvPr/>
          </p:nvSpPr>
          <p:spPr>
            <a:xfrm>
              <a:off x="152400" y="2514600"/>
              <a:ext cx="1111250" cy="701675"/>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User</a:t>
              </a:r>
              <a:endParaRPr/>
            </a:p>
            <a:p>
              <a:pPr indent="0" lvl="0" marL="0" marR="0" rtl="0" algn="l">
                <a:spcBef>
                  <a:spcPts val="0"/>
                </a:spcBef>
                <a:spcAft>
                  <a:spcPts val="0"/>
                </a:spcAft>
                <a:buClr>
                  <a:srgbClr val="FF0000"/>
                </a:buClr>
                <a:buSzPts val="2000"/>
                <a:buFont typeface="Times New Roman"/>
                <a:buNone/>
              </a:pPr>
              <a:r>
                <a:rPr lang="en-US" sz="2000">
                  <a:solidFill>
                    <a:srgbClr val="FF0000"/>
                  </a:solidFill>
                  <a:latin typeface="Times New Roman"/>
                  <a:ea typeface="Times New Roman"/>
                  <a:cs typeface="Times New Roman"/>
                  <a:sym typeface="Times New Roman"/>
                </a:rPr>
                <a:t>Database</a:t>
              </a:r>
              <a:endParaRPr/>
            </a:p>
          </p:txBody>
        </p:sp>
        <p:sp>
          <p:nvSpPr>
            <p:cNvPr id="206" name="Google Shape;206;p14"/>
            <p:cNvSpPr/>
            <p:nvPr/>
          </p:nvSpPr>
          <p:spPr>
            <a:xfrm>
              <a:off x="1371600" y="2362200"/>
              <a:ext cx="6096000" cy="1219200"/>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grpSp>
      <p:grpSp>
        <p:nvGrpSpPr>
          <p:cNvPr id="207" name="Google Shape;207;p14"/>
          <p:cNvGrpSpPr/>
          <p:nvPr/>
        </p:nvGrpSpPr>
        <p:grpSpPr>
          <a:xfrm>
            <a:off x="3487237" y="5045242"/>
            <a:ext cx="2273301" cy="1050925"/>
            <a:chOff x="1706563" y="5638800"/>
            <a:chExt cx="2273301" cy="1050925"/>
          </a:xfrm>
        </p:grpSpPr>
        <p:pic>
          <p:nvPicPr>
            <p:cNvPr descr="C:\Program Files\Common Files\Microsoft Shared\Clipart\cagcat50\pe02661_.wmf" id="208" name="Google Shape;208;p14"/>
            <p:cNvPicPr preferRelativeResize="0"/>
            <p:nvPr/>
          </p:nvPicPr>
          <p:blipFill rotWithShape="1">
            <a:blip r:embed="rId8">
              <a:alphaModFix/>
            </a:blip>
            <a:srcRect b="0" l="0" r="0" t="0"/>
            <a:stretch/>
          </p:blipFill>
          <p:spPr>
            <a:xfrm>
              <a:off x="3048001" y="5638800"/>
              <a:ext cx="931863" cy="1050925"/>
            </a:xfrm>
            <a:prstGeom prst="rect">
              <a:avLst/>
            </a:prstGeom>
            <a:noFill/>
            <a:ln>
              <a:noFill/>
            </a:ln>
          </p:spPr>
        </p:pic>
        <p:sp>
          <p:nvSpPr>
            <p:cNvPr id="209" name="Google Shape;209;p14"/>
            <p:cNvSpPr txBox="1"/>
            <p:nvPr/>
          </p:nvSpPr>
          <p:spPr>
            <a:xfrm>
              <a:off x="1706563" y="5729288"/>
              <a:ext cx="857250" cy="701675"/>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Clr>
                  <a:srgbClr val="FF0000"/>
                </a:buClr>
                <a:buSzPts val="2000"/>
                <a:buFont typeface="Times New Roman"/>
                <a:buNone/>
              </a:pPr>
              <a:r>
                <a:rPr lang="en-US" sz="2000">
                  <a:solidFill>
                    <a:srgbClr val="FF0000"/>
                  </a:solidFill>
                  <a:latin typeface="Times New Roman"/>
                  <a:ea typeface="Times New Roman"/>
                  <a:cs typeface="Times New Roman"/>
                  <a:sym typeface="Times New Roman"/>
                </a:rPr>
                <a:t>Active</a:t>
              </a:r>
              <a:endParaRPr/>
            </a:p>
            <a:p>
              <a:pPr indent="0" lvl="0" marL="0" marR="0" rtl="0" algn="ctr">
                <a:spcBef>
                  <a:spcPts val="0"/>
                </a:spcBef>
                <a:spcAft>
                  <a:spcPts val="0"/>
                </a:spcAft>
                <a:buClr>
                  <a:srgbClr val="FF0000"/>
                </a:buClr>
                <a:buSzPts val="2000"/>
                <a:buFont typeface="Times New Roman"/>
                <a:buNone/>
              </a:pPr>
              <a:r>
                <a:rPr lang="en-US" sz="2000">
                  <a:solidFill>
                    <a:srgbClr val="FF0000"/>
                  </a:solidFill>
                  <a:latin typeface="Times New Roman"/>
                  <a:ea typeface="Times New Roman"/>
                  <a:cs typeface="Times New Roman"/>
                  <a:sym typeface="Times New Roman"/>
                </a:rPr>
                <a:t>User</a:t>
              </a:r>
              <a:endParaRPr/>
            </a:p>
          </p:txBody>
        </p:sp>
      </p:grpSp>
      <p:grpSp>
        <p:nvGrpSpPr>
          <p:cNvPr id="210" name="Google Shape;210;p14"/>
          <p:cNvGrpSpPr/>
          <p:nvPr/>
        </p:nvGrpSpPr>
        <p:grpSpPr>
          <a:xfrm>
            <a:off x="3653924" y="2889417"/>
            <a:ext cx="5211763" cy="1574800"/>
            <a:chOff x="1873250" y="3482975"/>
            <a:chExt cx="5211763" cy="1574800"/>
          </a:xfrm>
        </p:grpSpPr>
        <p:sp>
          <p:nvSpPr>
            <p:cNvPr id="211" name="Google Shape;211;p14"/>
            <p:cNvSpPr/>
            <p:nvPr/>
          </p:nvSpPr>
          <p:spPr>
            <a:xfrm>
              <a:off x="3657600" y="4343400"/>
              <a:ext cx="1347788" cy="714375"/>
            </a:xfrm>
            <a:prstGeom prst="rect">
              <a:avLst/>
            </a:prstGeom>
            <a:solidFill>
              <a:srgbClr val="00FFFF"/>
            </a:solid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Correlation</a:t>
              </a:r>
              <a:endParaRPr/>
            </a:p>
            <a:p>
              <a:pPr indent="0" lvl="0" marL="0" marR="0" rtl="0" algn="ctr">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Match</a:t>
              </a:r>
              <a:endParaRPr/>
            </a:p>
          </p:txBody>
        </p:sp>
        <p:cxnSp>
          <p:nvCxnSpPr>
            <p:cNvPr id="212" name="Google Shape;212;p14"/>
            <p:cNvCxnSpPr/>
            <p:nvPr/>
          </p:nvCxnSpPr>
          <p:spPr>
            <a:xfrm>
              <a:off x="1873250" y="3482975"/>
              <a:ext cx="1979613" cy="865188"/>
            </a:xfrm>
            <a:prstGeom prst="straightConnector1">
              <a:avLst/>
            </a:prstGeom>
            <a:noFill/>
            <a:ln cap="flat" cmpd="sng" w="12700">
              <a:solidFill>
                <a:schemeClr val="dk1"/>
              </a:solidFill>
              <a:prstDash val="solid"/>
              <a:round/>
              <a:headEnd len="med" w="med" type="none"/>
              <a:tailEnd len="med" w="med" type="triangle"/>
            </a:ln>
          </p:spPr>
        </p:cxnSp>
        <p:cxnSp>
          <p:nvCxnSpPr>
            <p:cNvPr id="213" name="Google Shape;213;p14"/>
            <p:cNvCxnSpPr/>
            <p:nvPr/>
          </p:nvCxnSpPr>
          <p:spPr>
            <a:xfrm>
              <a:off x="2900363" y="3482975"/>
              <a:ext cx="1103313" cy="865188"/>
            </a:xfrm>
            <a:prstGeom prst="straightConnector1">
              <a:avLst/>
            </a:prstGeom>
            <a:noFill/>
            <a:ln cap="flat" cmpd="sng" w="12700">
              <a:solidFill>
                <a:schemeClr val="dk1"/>
              </a:solidFill>
              <a:prstDash val="solid"/>
              <a:round/>
              <a:headEnd len="med" w="med" type="none"/>
              <a:tailEnd len="med" w="med" type="triangle"/>
            </a:ln>
          </p:spPr>
        </p:cxnSp>
        <p:cxnSp>
          <p:nvCxnSpPr>
            <p:cNvPr id="214" name="Google Shape;214;p14"/>
            <p:cNvCxnSpPr/>
            <p:nvPr/>
          </p:nvCxnSpPr>
          <p:spPr>
            <a:xfrm>
              <a:off x="3940175" y="3482975"/>
              <a:ext cx="238125" cy="865188"/>
            </a:xfrm>
            <a:prstGeom prst="straightConnector1">
              <a:avLst/>
            </a:prstGeom>
            <a:noFill/>
            <a:ln cap="flat" cmpd="sng" w="12700">
              <a:solidFill>
                <a:schemeClr val="dk1"/>
              </a:solidFill>
              <a:prstDash val="solid"/>
              <a:round/>
              <a:headEnd len="med" w="med" type="none"/>
              <a:tailEnd len="med" w="med" type="triangle"/>
            </a:ln>
          </p:spPr>
        </p:cxnSp>
        <p:cxnSp>
          <p:nvCxnSpPr>
            <p:cNvPr id="215" name="Google Shape;215;p14"/>
            <p:cNvCxnSpPr/>
            <p:nvPr/>
          </p:nvCxnSpPr>
          <p:spPr>
            <a:xfrm flipH="1">
              <a:off x="4467225" y="3482975"/>
              <a:ext cx="500063" cy="865188"/>
            </a:xfrm>
            <a:prstGeom prst="straightConnector1">
              <a:avLst/>
            </a:prstGeom>
            <a:noFill/>
            <a:ln cap="flat" cmpd="sng" w="12700">
              <a:solidFill>
                <a:schemeClr val="dk1"/>
              </a:solidFill>
              <a:prstDash val="solid"/>
              <a:round/>
              <a:headEnd len="med" w="med" type="none"/>
              <a:tailEnd len="med" w="med" type="triangle"/>
            </a:ln>
          </p:spPr>
        </p:cxnSp>
        <p:cxnSp>
          <p:nvCxnSpPr>
            <p:cNvPr id="216" name="Google Shape;216;p14"/>
            <p:cNvCxnSpPr/>
            <p:nvPr/>
          </p:nvCxnSpPr>
          <p:spPr>
            <a:xfrm flipH="1">
              <a:off x="4679950" y="3482975"/>
              <a:ext cx="1352550" cy="865188"/>
            </a:xfrm>
            <a:prstGeom prst="straightConnector1">
              <a:avLst/>
            </a:prstGeom>
            <a:noFill/>
            <a:ln cap="flat" cmpd="sng" w="12700">
              <a:solidFill>
                <a:schemeClr val="dk1"/>
              </a:solidFill>
              <a:prstDash val="solid"/>
              <a:round/>
              <a:headEnd len="med" w="med" type="none"/>
              <a:tailEnd len="med" w="med" type="triangle"/>
            </a:ln>
          </p:spPr>
        </p:cxnSp>
        <p:cxnSp>
          <p:nvCxnSpPr>
            <p:cNvPr id="217" name="Google Shape;217;p14"/>
            <p:cNvCxnSpPr/>
            <p:nvPr/>
          </p:nvCxnSpPr>
          <p:spPr>
            <a:xfrm flipH="1">
              <a:off x="4892675" y="3482975"/>
              <a:ext cx="2192338" cy="865188"/>
            </a:xfrm>
            <a:prstGeom prst="straightConnector1">
              <a:avLst/>
            </a:prstGeom>
            <a:noFill/>
            <a:ln cap="flat" cmpd="sng" w="12700">
              <a:solidFill>
                <a:schemeClr val="dk1"/>
              </a:solidFill>
              <a:prstDash val="solid"/>
              <a:round/>
              <a:headEnd len="med" w="med" type="none"/>
              <a:tailEnd len="med" w="med" type="triangle"/>
            </a:ln>
          </p:spPr>
        </p:cxnSp>
      </p:grpSp>
      <p:grpSp>
        <p:nvGrpSpPr>
          <p:cNvPr id="218" name="Google Shape;218;p14"/>
          <p:cNvGrpSpPr/>
          <p:nvPr/>
        </p:nvGrpSpPr>
        <p:grpSpPr>
          <a:xfrm>
            <a:off x="5895474" y="4467392"/>
            <a:ext cx="487363" cy="1657350"/>
            <a:chOff x="4114800" y="5060950"/>
            <a:chExt cx="487363" cy="1657350"/>
          </a:xfrm>
        </p:grpSpPr>
        <p:grpSp>
          <p:nvGrpSpPr>
            <p:cNvPr id="219" name="Google Shape;219;p14"/>
            <p:cNvGrpSpPr/>
            <p:nvPr/>
          </p:nvGrpSpPr>
          <p:grpSpPr>
            <a:xfrm>
              <a:off x="4114800" y="5562600"/>
              <a:ext cx="487363" cy="1155700"/>
              <a:chOff x="696" y="1552"/>
              <a:chExt cx="307" cy="728"/>
            </a:xfrm>
          </p:grpSpPr>
          <p:sp>
            <p:nvSpPr>
              <p:cNvPr id="220" name="Google Shape;220;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21" name="Google Shape;221;p14"/>
              <p:cNvSpPr txBox="1"/>
              <p:nvPr/>
            </p:nvSpPr>
            <p:spPr>
              <a:xfrm>
                <a:off x="696" y="1552"/>
                <a:ext cx="307"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9</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3</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5</a:t>
                </a:r>
                <a:endParaRPr/>
              </a:p>
            </p:txBody>
          </p:sp>
        </p:grpSp>
        <p:cxnSp>
          <p:nvCxnSpPr>
            <p:cNvPr id="222" name="Google Shape;222;p14"/>
            <p:cNvCxnSpPr/>
            <p:nvPr/>
          </p:nvCxnSpPr>
          <p:spPr>
            <a:xfrm rot="10800000">
              <a:off x="4341813" y="5060950"/>
              <a:ext cx="0" cy="552450"/>
            </a:xfrm>
            <a:prstGeom prst="straightConnector1">
              <a:avLst/>
            </a:prstGeom>
            <a:noFill/>
            <a:ln cap="flat" cmpd="sng" w="12700">
              <a:solidFill>
                <a:schemeClr val="dk1"/>
              </a:solidFill>
              <a:prstDash val="solid"/>
              <a:round/>
              <a:headEnd len="med" w="med" type="none"/>
              <a:tailEnd len="med" w="med" type="triangle"/>
            </a:ln>
          </p:spPr>
        </p:cxnSp>
      </p:grpSp>
      <p:grpSp>
        <p:nvGrpSpPr>
          <p:cNvPr id="223" name="Google Shape;223;p14"/>
          <p:cNvGrpSpPr/>
          <p:nvPr/>
        </p:nvGrpSpPr>
        <p:grpSpPr>
          <a:xfrm>
            <a:off x="6786062" y="3521242"/>
            <a:ext cx="1927226" cy="1155700"/>
            <a:chOff x="5005388" y="4114800"/>
            <a:chExt cx="1927226" cy="1155700"/>
          </a:xfrm>
        </p:grpSpPr>
        <p:cxnSp>
          <p:nvCxnSpPr>
            <p:cNvPr id="224" name="Google Shape;224;p14"/>
            <p:cNvCxnSpPr/>
            <p:nvPr/>
          </p:nvCxnSpPr>
          <p:spPr>
            <a:xfrm>
              <a:off x="5005388" y="4673600"/>
              <a:ext cx="709613" cy="0"/>
            </a:xfrm>
            <a:prstGeom prst="straightConnector1">
              <a:avLst/>
            </a:prstGeom>
            <a:noFill/>
            <a:ln cap="flat" cmpd="sng" w="12700">
              <a:solidFill>
                <a:schemeClr val="dk1"/>
              </a:solidFill>
              <a:prstDash val="solid"/>
              <a:round/>
              <a:headEnd len="med" w="med" type="none"/>
              <a:tailEnd len="med" w="med" type="triangle"/>
            </a:ln>
          </p:spPr>
        </p:cxnSp>
        <p:grpSp>
          <p:nvGrpSpPr>
            <p:cNvPr id="225" name="Google Shape;225;p14"/>
            <p:cNvGrpSpPr/>
            <p:nvPr/>
          </p:nvGrpSpPr>
          <p:grpSpPr>
            <a:xfrm>
              <a:off x="5867401" y="4114800"/>
              <a:ext cx="487363" cy="1155700"/>
              <a:chOff x="696" y="1552"/>
              <a:chExt cx="307" cy="728"/>
            </a:xfrm>
          </p:grpSpPr>
          <p:sp>
            <p:nvSpPr>
              <p:cNvPr id="226" name="Google Shape;226;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27" name="Google Shape;227;p14"/>
              <p:cNvSpPr txBox="1"/>
              <p:nvPr/>
            </p:nvSpPr>
            <p:spPr>
              <a:xfrm>
                <a:off x="696" y="1552"/>
                <a:ext cx="307"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9</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3</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5</a:t>
                </a:r>
                <a:endParaRPr/>
              </a:p>
            </p:txBody>
          </p:sp>
        </p:grpSp>
        <p:grpSp>
          <p:nvGrpSpPr>
            <p:cNvPr id="228" name="Google Shape;228;p14"/>
            <p:cNvGrpSpPr/>
            <p:nvPr/>
          </p:nvGrpSpPr>
          <p:grpSpPr>
            <a:xfrm>
              <a:off x="6400801" y="4114800"/>
              <a:ext cx="531813" cy="1155700"/>
              <a:chOff x="696" y="1552"/>
              <a:chExt cx="335" cy="728"/>
            </a:xfrm>
          </p:grpSpPr>
          <p:sp>
            <p:nvSpPr>
              <p:cNvPr id="229" name="Google Shape;229;p14"/>
              <p:cNvSpPr/>
              <p:nvPr/>
            </p:nvSpPr>
            <p:spPr>
              <a:xfrm>
                <a:off x="720" y="1584"/>
                <a:ext cx="240" cy="672"/>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30" name="Google Shape;230;p14"/>
              <p:cNvSpPr txBox="1"/>
              <p:nvPr/>
            </p:nvSpPr>
            <p:spPr>
              <a:xfrm>
                <a:off x="696" y="1552"/>
                <a:ext cx="335" cy="72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A 10</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B  4</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C  8</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Clr>
                    <a:schemeClr val="dk1"/>
                  </a:buClr>
                  <a:buSzPts val="1400"/>
                  <a:buFont typeface="Times New Roman"/>
                  <a:buNone/>
                </a:pPr>
                <a:r>
                  <a:rPr lang="en-US" sz="1400">
                    <a:solidFill>
                      <a:schemeClr val="dk1"/>
                    </a:solidFill>
                    <a:latin typeface="Times New Roman"/>
                    <a:ea typeface="Times New Roman"/>
                    <a:cs typeface="Times New Roman"/>
                    <a:sym typeface="Times New Roman"/>
                  </a:rPr>
                  <a:t>Z  1</a:t>
                </a:r>
                <a:endParaRPr/>
              </a:p>
            </p:txBody>
          </p:sp>
        </p:grpSp>
      </p:grpSp>
      <p:grpSp>
        <p:nvGrpSpPr>
          <p:cNvPr id="231" name="Google Shape;231;p14"/>
          <p:cNvGrpSpPr/>
          <p:nvPr/>
        </p:nvGrpSpPr>
        <p:grpSpPr>
          <a:xfrm>
            <a:off x="6886074" y="4642017"/>
            <a:ext cx="2081213" cy="1166813"/>
            <a:chOff x="5105400" y="5235575"/>
            <a:chExt cx="2081213" cy="1166813"/>
          </a:xfrm>
        </p:grpSpPr>
        <p:sp>
          <p:nvSpPr>
            <p:cNvPr id="232" name="Google Shape;232;p14"/>
            <p:cNvSpPr/>
            <p:nvPr/>
          </p:nvSpPr>
          <p:spPr>
            <a:xfrm>
              <a:off x="5105400" y="5688013"/>
              <a:ext cx="2081213" cy="714375"/>
            </a:xfrm>
            <a:prstGeom prst="rect">
              <a:avLst/>
            </a:prstGeom>
            <a:solidFill>
              <a:srgbClr val="FFFF66"/>
            </a:solid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Extract</a:t>
              </a:r>
              <a:endParaRPr/>
            </a:p>
            <a:p>
              <a:pPr indent="0" lvl="0" marL="0" marR="0" rtl="0" algn="ctr">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Recommendations</a:t>
              </a:r>
              <a:endParaRPr/>
            </a:p>
          </p:txBody>
        </p:sp>
        <p:cxnSp>
          <p:nvCxnSpPr>
            <p:cNvPr id="233" name="Google Shape;233;p14"/>
            <p:cNvCxnSpPr/>
            <p:nvPr/>
          </p:nvCxnSpPr>
          <p:spPr>
            <a:xfrm>
              <a:off x="6075363" y="5235575"/>
              <a:ext cx="0" cy="438150"/>
            </a:xfrm>
            <a:prstGeom prst="straightConnector1">
              <a:avLst/>
            </a:prstGeom>
            <a:noFill/>
            <a:ln cap="flat" cmpd="sng" w="12700">
              <a:solidFill>
                <a:schemeClr val="dk1"/>
              </a:solidFill>
              <a:prstDash val="solid"/>
              <a:round/>
              <a:headEnd len="med" w="med" type="none"/>
              <a:tailEnd len="med" w="med" type="triangle"/>
            </a:ln>
          </p:spPr>
        </p:cxnSp>
        <p:cxnSp>
          <p:nvCxnSpPr>
            <p:cNvPr id="234" name="Google Shape;234;p14"/>
            <p:cNvCxnSpPr/>
            <p:nvPr/>
          </p:nvCxnSpPr>
          <p:spPr>
            <a:xfrm>
              <a:off x="6626225" y="5246688"/>
              <a:ext cx="3175" cy="441325"/>
            </a:xfrm>
            <a:prstGeom prst="straightConnector1">
              <a:avLst/>
            </a:prstGeom>
            <a:noFill/>
            <a:ln cap="flat" cmpd="sng" w="12700">
              <a:solidFill>
                <a:schemeClr val="dk1"/>
              </a:solidFill>
              <a:prstDash val="solid"/>
              <a:round/>
              <a:headEnd len="med" w="med" type="none"/>
              <a:tailEnd len="med" w="med" type="triangle"/>
            </a:ln>
          </p:spPr>
        </p:cxnSp>
      </p:grpSp>
      <p:grpSp>
        <p:nvGrpSpPr>
          <p:cNvPr id="235" name="Google Shape;235;p14"/>
          <p:cNvGrpSpPr/>
          <p:nvPr/>
        </p:nvGrpSpPr>
        <p:grpSpPr>
          <a:xfrm>
            <a:off x="7495674" y="3978442"/>
            <a:ext cx="2179638" cy="1589088"/>
            <a:chOff x="5715000" y="4572000"/>
            <a:chExt cx="2179638" cy="1589088"/>
          </a:xfrm>
        </p:grpSpPr>
        <p:grpSp>
          <p:nvGrpSpPr>
            <p:cNvPr id="236" name="Google Shape;236;p14"/>
            <p:cNvGrpSpPr/>
            <p:nvPr/>
          </p:nvGrpSpPr>
          <p:grpSpPr>
            <a:xfrm>
              <a:off x="7189788" y="5764213"/>
              <a:ext cx="704850" cy="396875"/>
              <a:chOff x="4529" y="3552"/>
              <a:chExt cx="444" cy="250"/>
            </a:xfrm>
          </p:grpSpPr>
          <p:cxnSp>
            <p:nvCxnSpPr>
              <p:cNvPr id="237" name="Google Shape;237;p14"/>
              <p:cNvCxnSpPr/>
              <p:nvPr/>
            </p:nvCxnSpPr>
            <p:spPr>
              <a:xfrm>
                <a:off x="4529" y="3701"/>
                <a:ext cx="205" cy="0"/>
              </a:xfrm>
              <a:prstGeom prst="straightConnector1">
                <a:avLst/>
              </a:prstGeom>
              <a:noFill/>
              <a:ln cap="flat" cmpd="sng" w="12700">
                <a:solidFill>
                  <a:schemeClr val="dk1"/>
                </a:solidFill>
                <a:prstDash val="solid"/>
                <a:round/>
                <a:headEnd len="med" w="med" type="none"/>
                <a:tailEnd len="med" w="med" type="triangle"/>
              </a:ln>
            </p:spPr>
          </p:cxnSp>
          <p:sp>
            <p:nvSpPr>
              <p:cNvPr id="238" name="Google Shape;238;p14"/>
              <p:cNvSpPr txBox="1"/>
              <p:nvPr/>
            </p:nvSpPr>
            <p:spPr>
              <a:xfrm>
                <a:off x="4752" y="3552"/>
                <a:ext cx="221" cy="250"/>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a:t>
                </a:r>
                <a:endParaRPr/>
              </a:p>
            </p:txBody>
          </p:sp>
        </p:grpSp>
        <p:sp>
          <p:nvSpPr>
            <p:cNvPr id="239" name="Google Shape;239;p14"/>
            <p:cNvSpPr/>
            <p:nvPr/>
          </p:nvSpPr>
          <p:spPr>
            <a:xfrm>
              <a:off x="5715000" y="4572000"/>
              <a:ext cx="1295400" cy="228600"/>
            </a:xfrm>
            <a:prstGeom prst="rect">
              <a:avLst/>
            </a:prstGeom>
            <a:noFill/>
            <a:ln cap="flat" cmpd="sng" w="38100">
              <a:solidFill>
                <a:srgbClr val="FF7C80"/>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grpSp>
      <p:grpSp>
        <p:nvGrpSpPr>
          <p:cNvPr id="240" name="Google Shape;240;p14"/>
          <p:cNvGrpSpPr/>
          <p:nvPr/>
        </p:nvGrpSpPr>
        <p:grpSpPr>
          <a:xfrm>
            <a:off x="3393574" y="1744830"/>
            <a:ext cx="5734050" cy="1246187"/>
            <a:chOff x="1612900" y="2338388"/>
            <a:chExt cx="5734050" cy="1246187"/>
          </a:xfrm>
        </p:grpSpPr>
        <p:sp>
          <p:nvSpPr>
            <p:cNvPr id="241" name="Google Shape;241;p14"/>
            <p:cNvSpPr/>
            <p:nvPr/>
          </p:nvSpPr>
          <p:spPr>
            <a:xfrm>
              <a:off x="1612900" y="2338388"/>
              <a:ext cx="533400" cy="1219200"/>
            </a:xfrm>
            <a:prstGeom prst="rect">
              <a:avLst/>
            </a:prstGeom>
            <a:noFill/>
            <a:ln cap="flat" cmpd="sng" w="38100">
              <a:solidFill>
                <a:srgbClr val="FF7C80"/>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sp>
          <p:nvSpPr>
            <p:cNvPr id="242" name="Google Shape;242;p14"/>
            <p:cNvSpPr/>
            <p:nvPr/>
          </p:nvSpPr>
          <p:spPr>
            <a:xfrm>
              <a:off x="6813550" y="2365375"/>
              <a:ext cx="533400" cy="1219200"/>
            </a:xfrm>
            <a:prstGeom prst="rect">
              <a:avLst/>
            </a:prstGeom>
            <a:noFill/>
            <a:ln cap="flat" cmpd="sng" w="38100">
              <a:solidFill>
                <a:srgbClr val="FF7C80"/>
              </a:solidFill>
              <a:prstDash val="solid"/>
              <a:miter lim="800000"/>
              <a:headEnd len="sm" w="sm" type="none"/>
              <a:tailEnd len="sm" w="sm" type="none"/>
            </a:ln>
          </p:spPr>
          <p:txBody>
            <a:bodyPr anchorCtr="0" anchor="ctr" bIns="46800" lIns="90000" spcFirstLastPara="1" rIns="90000" wrap="square" tIns="46800">
              <a:sp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Times New Roman"/>
                <a:ea typeface="Times New Roman"/>
                <a:cs typeface="Times New Roman"/>
                <a:sym typeface="Times New Roman"/>
              </a:endParaRPr>
            </a:p>
          </p:txBody>
        </p:sp>
      </p:grpSp>
      <p:sp>
        <p:nvSpPr>
          <p:cNvPr id="243" name="Google Shape;243;p14"/>
          <p:cNvSpPr/>
          <p:nvPr/>
        </p:nvSpPr>
        <p:spPr>
          <a:xfrm>
            <a:off x="9324475" y="5837405"/>
            <a:ext cx="653714" cy="4270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Program Files\Common Files\Microsoft Shared\Clipart\cagcat50\pe03738_.wmf" id="244" name="Google Shape;244;p14"/>
          <p:cNvPicPr preferRelativeResize="0"/>
          <p:nvPr/>
        </p:nvPicPr>
        <p:blipFill rotWithShape="1">
          <a:blip r:embed="rId9">
            <a:alphaModFix/>
          </a:blip>
          <a:srcRect b="0" l="0" r="0" t="0"/>
          <a:stretch/>
        </p:blipFill>
        <p:spPr>
          <a:xfrm>
            <a:off x="8375735" y="755817"/>
            <a:ext cx="922338" cy="97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nvSpPr>
        <p:spPr>
          <a:xfrm>
            <a:off x="348338" y="204389"/>
            <a:ext cx="11552510" cy="720197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800">
                <a:solidFill>
                  <a:schemeClr val="dk1"/>
                </a:solidFill>
                <a:latin typeface="Calibri"/>
                <a:ea typeface="Calibri"/>
                <a:cs typeface="Calibri"/>
                <a:sym typeface="Calibri"/>
              </a:rPr>
              <a:t>Collaborative Filtering</a:t>
            </a:r>
            <a:r>
              <a:rPr lang="en-US" sz="2800">
                <a:solidFill>
                  <a:schemeClr val="dk1"/>
                </a:solidFill>
                <a:latin typeface="Calibri"/>
                <a:ea typeface="Calibri"/>
                <a:cs typeface="Calibri"/>
                <a:sym typeface="Calibri"/>
              </a:rPr>
              <a:t> are divided into 2 sub groups:</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Memory Based method</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Model Based method</a:t>
            </a:r>
            <a:endParaRPr/>
          </a:p>
          <a:p>
            <a:pPr indent="0" lvl="0" marL="0" marR="0" rtl="0" algn="just">
              <a:lnSpc>
                <a:spcPct val="150000"/>
              </a:lnSpc>
              <a:spcBef>
                <a:spcPts val="0"/>
              </a:spcBef>
              <a:spcAft>
                <a:spcPts val="0"/>
              </a:spcAft>
              <a:buNone/>
            </a:pPr>
            <a:r>
              <a:rPr b="1" lang="en-US" sz="2800">
                <a:solidFill>
                  <a:schemeClr val="dk1"/>
                </a:solidFill>
                <a:latin typeface="Calibri"/>
                <a:ea typeface="Calibri"/>
                <a:cs typeface="Calibri"/>
                <a:sym typeface="Calibri"/>
              </a:rPr>
              <a:t>Memory-based methods</a:t>
            </a:r>
            <a:r>
              <a:rPr lang="en-US" sz="2800">
                <a:solidFill>
                  <a:schemeClr val="dk1"/>
                </a:solidFill>
                <a:latin typeface="Calibri"/>
                <a:ea typeface="Calibri"/>
                <a:cs typeface="Calibri"/>
                <a:sym typeface="Calibri"/>
              </a:rPr>
              <a:t> are the most simplistic as they use no model whatsoever. They assume that predictions can be made on pure “memory” of past data and usually just employ a simple distance-measurement approaches, like nearest neighbor.</a:t>
            </a:r>
            <a:endParaRPr/>
          </a:p>
          <a:p>
            <a:pPr indent="0" lvl="0" marL="0" marR="0" rtl="0" algn="just">
              <a:lnSpc>
                <a:spcPct val="150000"/>
              </a:lnSpc>
              <a:spcBef>
                <a:spcPts val="0"/>
              </a:spcBef>
              <a:spcAft>
                <a:spcPts val="0"/>
              </a:spcAft>
              <a:buNone/>
            </a:pPr>
            <a:r>
              <a:rPr b="1" lang="en-US" sz="2800">
                <a:solidFill>
                  <a:schemeClr val="dk1"/>
                </a:solidFill>
                <a:latin typeface="Calibri"/>
                <a:ea typeface="Calibri"/>
                <a:cs typeface="Calibri"/>
                <a:sym typeface="Calibri"/>
              </a:rPr>
              <a:t>Model based approaches</a:t>
            </a:r>
            <a:r>
              <a:rPr lang="en-US" sz="2800">
                <a:solidFill>
                  <a:schemeClr val="dk1"/>
                </a:solidFill>
                <a:latin typeface="Calibri"/>
                <a:ea typeface="Calibri"/>
                <a:cs typeface="Calibri"/>
                <a:sym typeface="Calibri"/>
              </a:rPr>
              <a:t> on the other hand always assume some kind of underlying model and basically try to make sure that whatever predictions are coming outfit the model well.</a:t>
            </a:r>
            <a:endParaRPr sz="2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2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nvSpPr>
        <p:spPr>
          <a:xfrm>
            <a:off x="348338" y="204389"/>
            <a:ext cx="11552510" cy="332398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800">
                <a:solidFill>
                  <a:schemeClr val="dk1"/>
                </a:solidFill>
                <a:latin typeface="Calibri"/>
                <a:ea typeface="Calibri"/>
                <a:cs typeface="Calibri"/>
                <a:sym typeface="Calibri"/>
              </a:rPr>
              <a:t>We must take a good care of:</a:t>
            </a:r>
            <a:endParaRPr sz="2800">
              <a:solidFill>
                <a:schemeClr val="dk1"/>
              </a:solidFill>
              <a:latin typeface="Calibri"/>
              <a:ea typeface="Calibri"/>
              <a:cs typeface="Calibri"/>
              <a:sym typeface="Calibri"/>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Data Normalization</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Removal or reduction of noise</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Protection of user’s privacy</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Attack – Someone just doesn’t like your system</a:t>
            </a:r>
            <a:endParaRPr/>
          </a:p>
        </p:txBody>
      </p:sp>
      <p:sp>
        <p:nvSpPr>
          <p:cNvPr id="255" name="Google Shape;255;p16"/>
          <p:cNvSpPr txBox="1"/>
          <p:nvPr/>
        </p:nvSpPr>
        <p:spPr>
          <a:xfrm>
            <a:off x="348338" y="3528376"/>
            <a:ext cx="11552510" cy="267765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800">
                <a:solidFill>
                  <a:schemeClr val="dk1"/>
                </a:solidFill>
                <a:latin typeface="Calibri"/>
                <a:ea typeface="Calibri"/>
                <a:cs typeface="Calibri"/>
                <a:sym typeface="Calibri"/>
              </a:rPr>
              <a:t>Collaborative Filtering can also be seen as: </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User based method</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Item based method</a:t>
            </a:r>
            <a:endParaRPr/>
          </a:p>
          <a:p>
            <a:pPr indent="-457200" lvl="0" marL="4572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Matrix Factorization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User based Collaborative filtering: </a:t>
            </a:r>
            <a:endParaRPr sz="3200">
              <a:solidFill>
                <a:srgbClr val="002060"/>
              </a:solidFill>
              <a:latin typeface="Algerian"/>
              <a:ea typeface="Algerian"/>
              <a:cs typeface="Algerian"/>
              <a:sym typeface="Algerian"/>
            </a:endParaRPr>
          </a:p>
        </p:txBody>
      </p:sp>
      <p:sp>
        <p:nvSpPr>
          <p:cNvPr id="261" name="Google Shape;261;p17"/>
          <p:cNvSpPr txBox="1"/>
          <p:nvPr/>
        </p:nvSpPr>
        <p:spPr>
          <a:xfrm>
            <a:off x="402929" y="1050549"/>
            <a:ext cx="11468229" cy="52629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Many people like </a:t>
            </a:r>
            <a:r>
              <a:rPr b="1" lang="en-US" sz="2800">
                <a:solidFill>
                  <a:schemeClr val="dk1"/>
                </a:solidFill>
                <a:latin typeface="Calibri"/>
                <a:ea typeface="Calibri"/>
                <a:cs typeface="Calibri"/>
                <a:sym typeface="Calibri"/>
              </a:rPr>
              <a:t>Kungfu Panda</a:t>
            </a:r>
            <a:endParaRPr/>
          </a:p>
          <a:p>
            <a:pPr indent="0" lvl="0" marL="0" marR="0" rtl="0" algn="l">
              <a:lnSpc>
                <a:spcPct val="150000"/>
              </a:lnSpc>
              <a:spcBef>
                <a:spcPts val="0"/>
              </a:spcBef>
              <a:spcAft>
                <a:spcPts val="0"/>
              </a:spcAft>
              <a:buNone/>
            </a:pPr>
            <a:r>
              <a:t/>
            </a:r>
            <a:endParaRPr b="1" sz="2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2800">
                <a:solidFill>
                  <a:schemeClr val="dk1"/>
                </a:solidFill>
                <a:latin typeface="Arial"/>
                <a:ea typeface="Arial"/>
                <a:cs typeface="Arial"/>
                <a:sym typeface="Arial"/>
              </a:rPr>
              <a:t>Can you tell how much I like it ???</a:t>
            </a:r>
            <a:endParaRPr/>
          </a:p>
          <a:p>
            <a:pPr indent="0" lvl="0" marL="0" marR="0" rtl="0" algn="l">
              <a:lnSpc>
                <a:spcPct val="150000"/>
              </a:lnSpc>
              <a:spcBef>
                <a:spcPts val="0"/>
              </a:spcBef>
              <a:spcAft>
                <a:spcPts val="0"/>
              </a:spcAft>
              <a:buNone/>
            </a:pPr>
            <a:r>
              <a:t/>
            </a:r>
            <a:endParaRPr b="1" sz="2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The idea is to pick about 20 to 50 people who share similar taste with me, then how much I like depend on how much they like it.</a:t>
            </a:r>
            <a:endParaRPr/>
          </a:p>
          <a:p>
            <a:pPr indent="0" lvl="0" marL="0" marR="0" rtl="0" algn="l">
              <a:lnSpc>
                <a:spcPct val="150000"/>
              </a:lnSpc>
              <a:spcBef>
                <a:spcPts val="0"/>
              </a:spcBef>
              <a:spcAft>
                <a:spcPts val="0"/>
              </a:spcAft>
              <a:buNone/>
            </a:pPr>
            <a:r>
              <a:t/>
            </a:r>
            <a:endParaRPr sz="2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2800">
                <a:solidFill>
                  <a:schemeClr val="dk1"/>
                </a:solidFill>
                <a:latin typeface="Arial"/>
                <a:ea typeface="Arial"/>
                <a:cs typeface="Arial"/>
                <a:sym typeface="Arial"/>
              </a:rPr>
              <a:t>In short : </a:t>
            </a:r>
            <a:r>
              <a:rPr lang="en-US" sz="2800">
                <a:solidFill>
                  <a:schemeClr val="dk1"/>
                </a:solidFill>
                <a:latin typeface="Arial"/>
                <a:ea typeface="Arial"/>
                <a:cs typeface="Arial"/>
                <a:sym typeface="Arial"/>
              </a:rPr>
              <a:t>You may like it because your friends like it.</a:t>
            </a:r>
            <a:endParaRPr b="1" sz="2800">
              <a:solidFill>
                <a:schemeClr val="dk1"/>
              </a:solidFill>
              <a:latin typeface="Arial"/>
              <a:ea typeface="Arial"/>
              <a:cs typeface="Arial"/>
              <a:sym typeface="Arial"/>
            </a:endParaRPr>
          </a:p>
        </p:txBody>
      </p:sp>
      <p:pic>
        <p:nvPicPr>
          <p:cNvPr id="262" name="Google Shape;262;p17"/>
          <p:cNvPicPr preferRelativeResize="0"/>
          <p:nvPr/>
        </p:nvPicPr>
        <p:blipFill rotWithShape="1">
          <a:blip r:embed="rId3">
            <a:alphaModFix/>
          </a:blip>
          <a:srcRect b="0" l="0" r="0" t="0"/>
          <a:stretch/>
        </p:blipFill>
        <p:spPr>
          <a:xfrm>
            <a:off x="8603907" y="353301"/>
            <a:ext cx="3427672" cy="33287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8"/>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Simple Working of Collaborative filtering: </a:t>
            </a:r>
            <a:endParaRPr sz="3200">
              <a:solidFill>
                <a:srgbClr val="002060"/>
              </a:solidFill>
              <a:latin typeface="Algerian"/>
              <a:ea typeface="Algerian"/>
              <a:cs typeface="Algerian"/>
              <a:sym typeface="Algerian"/>
            </a:endParaRPr>
          </a:p>
        </p:txBody>
      </p:sp>
      <p:pic>
        <p:nvPicPr>
          <p:cNvPr id="268" name="Google Shape;268;p18"/>
          <p:cNvPicPr preferRelativeResize="0"/>
          <p:nvPr/>
        </p:nvPicPr>
        <p:blipFill rotWithShape="1">
          <a:blip r:embed="rId3">
            <a:alphaModFix/>
          </a:blip>
          <a:srcRect b="0" l="0" r="0" t="0"/>
          <a:stretch/>
        </p:blipFill>
        <p:spPr>
          <a:xfrm>
            <a:off x="1338383" y="1034716"/>
            <a:ext cx="9773826" cy="55505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Item based Collaborative filtering: </a:t>
            </a:r>
            <a:endParaRPr sz="3200">
              <a:solidFill>
                <a:srgbClr val="002060"/>
              </a:solidFill>
              <a:latin typeface="Algerian"/>
              <a:ea typeface="Algerian"/>
              <a:cs typeface="Algerian"/>
              <a:sym typeface="Algerian"/>
            </a:endParaRPr>
          </a:p>
        </p:txBody>
      </p:sp>
      <p:sp>
        <p:nvSpPr>
          <p:cNvPr id="274" name="Google Shape;274;p19"/>
          <p:cNvSpPr txBox="1"/>
          <p:nvPr/>
        </p:nvSpPr>
        <p:spPr>
          <a:xfrm>
            <a:off x="402929" y="1050549"/>
            <a:ext cx="11468229" cy="590931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I have watched so many good and bad movies. </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Would you recommend me watching </a:t>
            </a:r>
            <a:r>
              <a:rPr b="1" lang="en-US" sz="2800">
                <a:solidFill>
                  <a:schemeClr val="dk1"/>
                </a:solidFill>
                <a:latin typeface="Arial"/>
                <a:ea typeface="Arial"/>
                <a:cs typeface="Arial"/>
                <a:sym typeface="Arial"/>
              </a:rPr>
              <a:t>Taken ??</a:t>
            </a:r>
            <a:endParaRPr/>
          </a:p>
          <a:p>
            <a:pPr indent="0" lvl="0" marL="0" marR="0" rtl="0" algn="l">
              <a:lnSpc>
                <a:spcPct val="150000"/>
              </a:lnSpc>
              <a:spcBef>
                <a:spcPts val="0"/>
              </a:spcBef>
              <a:spcAft>
                <a:spcPts val="0"/>
              </a:spcAft>
              <a:buNone/>
            </a:pPr>
            <a:r>
              <a:t/>
            </a:r>
            <a:endParaRPr b="1" sz="2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The idea is to pick from my previous list 20-50 movies that share similar audience with </a:t>
            </a:r>
            <a:r>
              <a:rPr b="1" lang="en-US" sz="2800">
                <a:solidFill>
                  <a:schemeClr val="dk1"/>
                </a:solidFill>
                <a:latin typeface="Arial"/>
                <a:ea typeface="Arial"/>
                <a:cs typeface="Arial"/>
                <a:sym typeface="Arial"/>
              </a:rPr>
              <a:t>Taken, </a:t>
            </a:r>
            <a:r>
              <a:rPr lang="en-US" sz="2800">
                <a:solidFill>
                  <a:schemeClr val="dk1"/>
                </a:solidFill>
                <a:latin typeface="Arial"/>
                <a:ea typeface="Arial"/>
                <a:cs typeface="Arial"/>
                <a:sym typeface="Arial"/>
              </a:rPr>
              <a:t>then how much like will depend on how much I like those early movies.</a:t>
            </a:r>
            <a:endParaRPr/>
          </a:p>
          <a:p>
            <a:pPr indent="0" lvl="0" marL="0" marR="0" rtl="0" algn="l">
              <a:lnSpc>
                <a:spcPct val="150000"/>
              </a:lnSpc>
              <a:spcBef>
                <a:spcPts val="0"/>
              </a:spcBef>
              <a:spcAft>
                <a:spcPts val="0"/>
              </a:spcAft>
              <a:buNone/>
            </a:pPr>
            <a:r>
              <a:rPr b="1" lang="en-US" sz="2800">
                <a:solidFill>
                  <a:schemeClr val="dk1"/>
                </a:solidFill>
                <a:latin typeface="Arial"/>
                <a:ea typeface="Arial"/>
                <a:cs typeface="Arial"/>
                <a:sym typeface="Arial"/>
              </a:rPr>
              <a:t>In short: </a:t>
            </a:r>
            <a:r>
              <a:rPr lang="en-US" sz="2800">
                <a:solidFill>
                  <a:schemeClr val="dk1"/>
                </a:solidFill>
                <a:latin typeface="Arial"/>
                <a:ea typeface="Arial"/>
                <a:cs typeface="Arial"/>
                <a:sym typeface="Arial"/>
              </a:rPr>
              <a:t>I tend to watch this movie because I have watched those movies or people who watched those movies, also liked this movie.</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(Amazon style)</a:t>
            </a:r>
            <a:endParaRPr/>
          </a:p>
        </p:txBody>
      </p:sp>
      <p:pic>
        <p:nvPicPr>
          <p:cNvPr id="275" name="Google Shape;275;p19"/>
          <p:cNvPicPr preferRelativeResize="0"/>
          <p:nvPr/>
        </p:nvPicPr>
        <p:blipFill rotWithShape="1">
          <a:blip r:embed="rId3">
            <a:alphaModFix/>
          </a:blip>
          <a:srcRect b="0" l="0" r="0" t="0"/>
          <a:stretch/>
        </p:blipFill>
        <p:spPr>
          <a:xfrm>
            <a:off x="9192125" y="0"/>
            <a:ext cx="2125579" cy="31883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nvSpPr>
        <p:spPr>
          <a:xfrm>
            <a:off x="655092" y="477672"/>
            <a:ext cx="52680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We are Over – Loaded !!</a:t>
            </a:r>
            <a:endParaRPr sz="3200">
              <a:solidFill>
                <a:srgbClr val="002060"/>
              </a:solidFill>
              <a:latin typeface="Algerian"/>
              <a:ea typeface="Algerian"/>
              <a:cs typeface="Algerian"/>
              <a:sym typeface="Algerian"/>
            </a:endParaRPr>
          </a:p>
        </p:txBody>
      </p:sp>
      <p:sp>
        <p:nvSpPr>
          <p:cNvPr id="95" name="Google Shape;95;p2"/>
          <p:cNvSpPr txBox="1"/>
          <p:nvPr/>
        </p:nvSpPr>
        <p:spPr>
          <a:xfrm>
            <a:off x="655092" y="1763245"/>
            <a:ext cx="6045959" cy="483209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b="1" lang="en-US" sz="2800">
                <a:solidFill>
                  <a:schemeClr val="dk1"/>
                </a:solidFill>
                <a:latin typeface="Libre Baskerville"/>
                <a:ea typeface="Libre Baskerville"/>
                <a:cs typeface="Libre Baskerville"/>
                <a:sym typeface="Libre Baskerville"/>
              </a:rPr>
              <a:t>Thousands of news articles and blog posts each day. </a:t>
            </a:r>
            <a:endParaRPr/>
          </a:p>
          <a:p>
            <a:pPr indent="0" lvl="0" marL="0" marR="0" rtl="0" algn="l">
              <a:spcBef>
                <a:spcPts val="0"/>
              </a:spcBef>
              <a:spcAft>
                <a:spcPts val="0"/>
              </a:spcAft>
              <a:buNone/>
            </a:pPr>
            <a:r>
              <a:t/>
            </a:r>
            <a:endParaRPr b="1" sz="2800">
              <a:solidFill>
                <a:schemeClr val="dk1"/>
              </a:solidFill>
              <a:latin typeface="Libre Baskerville"/>
              <a:ea typeface="Libre Baskerville"/>
              <a:cs typeface="Libre Baskerville"/>
              <a:sym typeface="Libre Baskerville"/>
            </a:endParaRPr>
          </a:p>
          <a:p>
            <a:pPr indent="-457200" lvl="0" marL="457200" marR="0" rtl="0" algn="l">
              <a:spcBef>
                <a:spcPts val="0"/>
              </a:spcBef>
              <a:spcAft>
                <a:spcPts val="0"/>
              </a:spcAft>
              <a:buClr>
                <a:schemeClr val="dk1"/>
              </a:buClr>
              <a:buSzPts val="2800"/>
              <a:buFont typeface="Noto Sans Symbols"/>
              <a:buChar char="❑"/>
            </a:pPr>
            <a:r>
              <a:rPr b="1" lang="en-US" sz="2800">
                <a:solidFill>
                  <a:schemeClr val="dk1"/>
                </a:solidFill>
                <a:latin typeface="Libre Baskerville"/>
                <a:ea typeface="Libre Baskerville"/>
                <a:cs typeface="Libre Baskerville"/>
                <a:sym typeface="Libre Baskerville"/>
              </a:rPr>
              <a:t>Millions of movies, books and music tracks online.</a:t>
            </a:r>
            <a:endParaRPr/>
          </a:p>
          <a:p>
            <a:pPr indent="-279400" lvl="0" marL="457200" marR="0" rtl="0" algn="l">
              <a:spcBef>
                <a:spcPts val="0"/>
              </a:spcBef>
              <a:spcAft>
                <a:spcPts val="0"/>
              </a:spcAft>
              <a:buClr>
                <a:schemeClr val="dk1"/>
              </a:buClr>
              <a:buSzPts val="2800"/>
              <a:buFont typeface="Noto Sans Symbols"/>
              <a:buNone/>
            </a:pPr>
            <a:r>
              <a:t/>
            </a:r>
            <a:endParaRPr b="1" sz="2800">
              <a:solidFill>
                <a:schemeClr val="dk1"/>
              </a:solidFill>
              <a:latin typeface="Libre Baskerville"/>
              <a:ea typeface="Libre Baskerville"/>
              <a:cs typeface="Libre Baskerville"/>
              <a:sym typeface="Libre Baskerville"/>
            </a:endParaRPr>
          </a:p>
          <a:p>
            <a:pPr indent="-457200" lvl="0" marL="457200" marR="0" rtl="0" algn="l">
              <a:spcBef>
                <a:spcPts val="0"/>
              </a:spcBef>
              <a:spcAft>
                <a:spcPts val="0"/>
              </a:spcAft>
              <a:buClr>
                <a:schemeClr val="dk1"/>
              </a:buClr>
              <a:buSzPts val="2800"/>
              <a:buFont typeface="Noto Sans Symbols"/>
              <a:buChar char="❑"/>
            </a:pPr>
            <a:r>
              <a:rPr b="1" lang="en-US" sz="2800">
                <a:solidFill>
                  <a:schemeClr val="dk1"/>
                </a:solidFill>
                <a:latin typeface="Libre Baskerville"/>
                <a:ea typeface="Libre Baskerville"/>
                <a:cs typeface="Libre Baskerville"/>
                <a:sym typeface="Libre Baskerville"/>
              </a:rPr>
              <a:t>Several thousands of ad messages and mails were sent throughout.</a:t>
            </a:r>
            <a:endParaRPr/>
          </a:p>
          <a:p>
            <a:pPr indent="-279400" lvl="0" marL="457200" marR="0" rtl="0" algn="l">
              <a:spcBef>
                <a:spcPts val="0"/>
              </a:spcBef>
              <a:spcAft>
                <a:spcPts val="0"/>
              </a:spcAft>
              <a:buClr>
                <a:schemeClr val="dk1"/>
              </a:buClr>
              <a:buSzPts val="2800"/>
              <a:buFont typeface="Noto Sans Symbols"/>
              <a:buNone/>
            </a:pPr>
            <a:r>
              <a:t/>
            </a:r>
            <a:endParaRPr b="1" sz="2800">
              <a:solidFill>
                <a:schemeClr val="dk1"/>
              </a:solidFill>
              <a:latin typeface="Libre Baskerville"/>
              <a:ea typeface="Libre Baskerville"/>
              <a:cs typeface="Libre Baskerville"/>
              <a:sym typeface="Libre Baskerville"/>
            </a:endParaRPr>
          </a:p>
          <a:p>
            <a:pPr indent="-457200" lvl="0" marL="457200" marR="0" rtl="0" algn="l">
              <a:spcBef>
                <a:spcPts val="0"/>
              </a:spcBef>
              <a:spcAft>
                <a:spcPts val="0"/>
              </a:spcAft>
              <a:buClr>
                <a:schemeClr val="dk1"/>
              </a:buClr>
              <a:buSzPts val="2800"/>
              <a:buFont typeface="Noto Sans Symbols"/>
              <a:buChar char="❑"/>
            </a:pPr>
            <a:r>
              <a:rPr b="1" lang="en-US" sz="2800">
                <a:solidFill>
                  <a:schemeClr val="dk1"/>
                </a:solidFill>
                <a:latin typeface="Libre Baskerville"/>
                <a:ea typeface="Libre Baskerville"/>
                <a:cs typeface="Libre Baskerville"/>
                <a:sym typeface="Libre Baskerville"/>
              </a:rPr>
              <a:t>Loads of channels with even more programs.</a:t>
            </a:r>
            <a:endParaRPr b="1" sz="2800">
              <a:solidFill>
                <a:schemeClr val="dk1"/>
              </a:solidFill>
              <a:latin typeface="Libre Baskerville"/>
              <a:ea typeface="Libre Baskerville"/>
              <a:cs typeface="Libre Baskerville"/>
              <a:sym typeface="Libre Baskerville"/>
            </a:endParaRPr>
          </a:p>
        </p:txBody>
      </p:sp>
      <p:pic>
        <p:nvPicPr>
          <p:cNvPr descr="Buy print and get a free ebook? Bundling will never happen - Good e-Reader" id="96" name="Google Shape;96;p2"/>
          <p:cNvPicPr preferRelativeResize="0"/>
          <p:nvPr/>
        </p:nvPicPr>
        <p:blipFill rotWithShape="1">
          <a:blip r:embed="rId3">
            <a:alphaModFix/>
          </a:blip>
          <a:srcRect b="0" l="0" r="0" t="0"/>
          <a:stretch/>
        </p:blipFill>
        <p:spPr>
          <a:xfrm>
            <a:off x="5923128" y="3538023"/>
            <a:ext cx="6647570" cy="3411639"/>
          </a:xfrm>
          <a:prstGeom prst="rect">
            <a:avLst/>
          </a:prstGeom>
          <a:noFill/>
          <a:ln>
            <a:noFill/>
          </a:ln>
        </p:spPr>
      </p:pic>
      <p:pic>
        <p:nvPicPr>
          <p:cNvPr descr="E-Newspaper Management System – SyncSaS Technologies" id="97" name="Google Shape;97;p2"/>
          <p:cNvPicPr preferRelativeResize="0"/>
          <p:nvPr/>
        </p:nvPicPr>
        <p:blipFill rotWithShape="1">
          <a:blip r:embed="rId4">
            <a:alphaModFix/>
          </a:blip>
          <a:srcRect b="0" l="0" r="0" t="0"/>
          <a:stretch/>
        </p:blipFill>
        <p:spPr>
          <a:xfrm>
            <a:off x="7724633" y="1351539"/>
            <a:ext cx="4146111" cy="20730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0"/>
          <p:cNvPicPr preferRelativeResize="0"/>
          <p:nvPr/>
        </p:nvPicPr>
        <p:blipFill rotWithShape="1">
          <a:blip r:embed="rId3">
            <a:alphaModFix/>
          </a:blip>
          <a:srcRect b="0" l="0" r="0" t="0"/>
          <a:stretch/>
        </p:blipFill>
        <p:spPr>
          <a:xfrm>
            <a:off x="0" y="0"/>
            <a:ext cx="12192001"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Collaborative filtering: </a:t>
            </a:r>
            <a:endParaRPr sz="3200">
              <a:solidFill>
                <a:srgbClr val="002060"/>
              </a:solidFill>
              <a:latin typeface="Algerian"/>
              <a:ea typeface="Algerian"/>
              <a:cs typeface="Algerian"/>
              <a:sym typeface="Algerian"/>
            </a:endParaRPr>
          </a:p>
        </p:txBody>
      </p:sp>
      <p:sp>
        <p:nvSpPr>
          <p:cNvPr id="286" name="Google Shape;286;p21"/>
          <p:cNvSpPr txBox="1"/>
          <p:nvPr/>
        </p:nvSpPr>
        <p:spPr>
          <a:xfrm>
            <a:off x="402929" y="1009605"/>
            <a:ext cx="10794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Algerian"/>
                <a:ea typeface="Algerian"/>
                <a:cs typeface="Algerian"/>
                <a:sym typeface="Algerian"/>
              </a:rPr>
              <a:t>Various Tasks:</a:t>
            </a:r>
            <a:endParaRPr sz="2400">
              <a:solidFill>
                <a:srgbClr val="002060"/>
              </a:solidFill>
              <a:latin typeface="Algerian"/>
              <a:ea typeface="Algerian"/>
              <a:cs typeface="Algerian"/>
              <a:sym typeface="Algerian"/>
            </a:endParaRPr>
          </a:p>
        </p:txBody>
      </p:sp>
      <p:sp>
        <p:nvSpPr>
          <p:cNvPr id="287" name="Google Shape;287;p21"/>
          <p:cNvSpPr txBox="1"/>
          <p:nvPr/>
        </p:nvSpPr>
        <p:spPr>
          <a:xfrm>
            <a:off x="402929" y="1662338"/>
            <a:ext cx="11468229" cy="507831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Inputs:</a:t>
            </a:r>
            <a:endParaRPr b="1" sz="2400">
              <a:solidFill>
                <a:schemeClr val="dk1"/>
              </a:solidFill>
              <a:latin typeface="Arial"/>
              <a:ea typeface="Arial"/>
              <a:cs typeface="Arial"/>
              <a:sym typeface="Arial"/>
            </a:endParaRPr>
          </a:p>
          <a:p>
            <a:pPr indent="0" lvl="1" marL="457200" marR="0" rtl="0" algn="l">
              <a:lnSpc>
                <a:spcPct val="150000"/>
              </a:lnSpc>
              <a:spcBef>
                <a:spcPts val="0"/>
              </a:spcBef>
              <a:spcAft>
                <a:spcPts val="0"/>
              </a:spcAft>
              <a:buNone/>
            </a:pPr>
            <a:r>
              <a:rPr b="0" i="0" lang="en-US" sz="2400" u="none" cap="none" strike="noStrike">
                <a:solidFill>
                  <a:schemeClr val="dk1"/>
                </a:solidFill>
                <a:latin typeface="Arial"/>
                <a:ea typeface="Arial"/>
                <a:cs typeface="Arial"/>
                <a:sym typeface="Arial"/>
              </a:rPr>
              <a:t>	- Rating Data</a:t>
            </a:r>
            <a:endParaRPr/>
          </a:p>
          <a:p>
            <a:pPr indent="0" lvl="1" marL="457200" marR="0" rtl="0" algn="l">
              <a:lnSpc>
                <a:spcPct val="150000"/>
              </a:lnSpc>
              <a:spcBef>
                <a:spcPts val="0"/>
              </a:spcBef>
              <a:spcAft>
                <a:spcPts val="0"/>
              </a:spcAft>
              <a:buNone/>
            </a:pPr>
            <a:r>
              <a:rPr b="0" i="0" lang="en-US" sz="2400" u="none" cap="none" strike="noStrike">
                <a:solidFill>
                  <a:schemeClr val="dk1"/>
                </a:solidFill>
                <a:latin typeface="Arial"/>
                <a:ea typeface="Arial"/>
                <a:cs typeface="Arial"/>
                <a:sym typeface="Arial"/>
              </a:rPr>
              <a:t>	- Event Data</a:t>
            </a:r>
            <a:endParaRPr/>
          </a:p>
          <a:p>
            <a:pPr indent="0" lvl="1" marL="457200" marR="0" rtl="0" algn="l">
              <a:lnSpc>
                <a:spcPct val="150000"/>
              </a:lnSpc>
              <a:spcBef>
                <a:spcPts val="0"/>
              </a:spcBef>
              <a:spcAft>
                <a:spcPts val="0"/>
              </a:spcAft>
              <a:buNone/>
            </a:pPr>
            <a:r>
              <a:rPr b="0" i="0" lang="en-US" sz="2400" u="none" cap="none" strike="noStrike">
                <a:solidFill>
                  <a:schemeClr val="dk1"/>
                </a:solidFill>
                <a:latin typeface="Arial"/>
                <a:ea typeface="Arial"/>
                <a:cs typeface="Arial"/>
                <a:sym typeface="Arial"/>
              </a:rPr>
              <a:t>	- Explicit Feedback (Rating, Like/Dislike) vs Implicit feedback (Viewed item </a:t>
            </a:r>
            <a:endParaRPr/>
          </a:p>
          <a:p>
            <a:pPr indent="0" lvl="1" marL="457200" marR="0" rtl="0" algn="l">
              <a:lnSpc>
                <a:spcPct val="150000"/>
              </a:lnSpc>
              <a:spcBef>
                <a:spcPts val="0"/>
              </a:spcBef>
              <a:spcAft>
                <a:spcPts val="0"/>
              </a:spcAft>
              <a:buNone/>
            </a:pPr>
            <a:r>
              <a:rPr b="0" i="0" lang="en-US" sz="2400" u="none" cap="none" strike="noStrike">
                <a:solidFill>
                  <a:schemeClr val="dk1"/>
                </a:solidFill>
                <a:latin typeface="Arial"/>
                <a:ea typeface="Arial"/>
                <a:cs typeface="Arial"/>
                <a:sym typeface="Arial"/>
              </a:rPr>
              <a:t>	   page, time spent in page)</a:t>
            </a:r>
            <a:endParaRPr b="0" i="0" sz="2400" u="none" cap="none" strike="noStrike">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Goal:</a:t>
            </a:r>
            <a:endParaRPr/>
          </a:p>
          <a:p>
            <a:pPr indent="0" lvl="0" marL="0" marR="0" rtl="0" algn="l">
              <a:lnSpc>
                <a:spcPct val="150000"/>
              </a:lnSpc>
              <a:spcBef>
                <a:spcPts val="0"/>
              </a:spcBef>
              <a:spcAft>
                <a:spcPts val="0"/>
              </a:spcAft>
              <a:buNone/>
            </a:pPr>
            <a:r>
              <a:rPr b="1" lang="en-US" sz="24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 Rating Prediction</a:t>
            </a:r>
            <a:endParaRPr/>
          </a:p>
          <a:p>
            <a:pPr indent="0" lvl="0" marL="0" marR="0" rtl="0" algn="l">
              <a:lnSpc>
                <a:spcPct val="150000"/>
              </a:lnSpc>
              <a:spcBef>
                <a:spcPts val="0"/>
              </a:spcBef>
              <a:spcAft>
                <a:spcPts val="0"/>
              </a:spcAft>
              <a:buNone/>
            </a:pPr>
            <a:r>
              <a:rPr lang="en-US" sz="2400">
                <a:solidFill>
                  <a:schemeClr val="dk1"/>
                </a:solidFill>
                <a:latin typeface="Arial"/>
                <a:ea typeface="Arial"/>
                <a:cs typeface="Arial"/>
                <a:sym typeface="Arial"/>
              </a:rPr>
              <a:t>	- Purchase Prediction</a:t>
            </a:r>
            <a:endParaRPr/>
          </a:p>
          <a:p>
            <a:pPr indent="0" lvl="0" marL="0" marR="0" rtl="0" algn="l">
              <a:lnSpc>
                <a:spcPct val="150000"/>
              </a:lnSpc>
              <a:spcBef>
                <a:spcPts val="0"/>
              </a:spcBef>
              <a:spcAft>
                <a:spcPts val="0"/>
              </a:spcAft>
              <a:buNone/>
            </a:pPr>
            <a:r>
              <a:rPr b="1" lang="en-US" sz="24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 Top n recommendations</a:t>
            </a:r>
            <a:r>
              <a:rPr b="1" lang="en-U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Collaborative filtering: </a:t>
            </a:r>
            <a:endParaRPr sz="3200">
              <a:solidFill>
                <a:srgbClr val="002060"/>
              </a:solidFill>
              <a:latin typeface="Algerian"/>
              <a:ea typeface="Algerian"/>
              <a:cs typeface="Algerian"/>
              <a:sym typeface="Algerian"/>
            </a:endParaRPr>
          </a:p>
        </p:txBody>
      </p:sp>
      <p:sp>
        <p:nvSpPr>
          <p:cNvPr id="293" name="Google Shape;293;p22"/>
          <p:cNvSpPr txBox="1"/>
          <p:nvPr/>
        </p:nvSpPr>
        <p:spPr>
          <a:xfrm>
            <a:off x="402929" y="1009605"/>
            <a:ext cx="10794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Algerian"/>
                <a:ea typeface="Algerian"/>
                <a:cs typeface="Algerian"/>
                <a:sym typeface="Algerian"/>
              </a:rPr>
              <a:t>Rating prediction task:</a:t>
            </a:r>
            <a:endParaRPr sz="2400">
              <a:solidFill>
                <a:srgbClr val="002060"/>
              </a:solidFill>
              <a:latin typeface="Algerian"/>
              <a:ea typeface="Algerian"/>
              <a:cs typeface="Algerian"/>
              <a:sym typeface="Algerian"/>
            </a:endParaRPr>
          </a:p>
        </p:txBody>
      </p:sp>
      <p:pic>
        <p:nvPicPr>
          <p:cNvPr id="294" name="Google Shape;294;p22"/>
          <p:cNvPicPr preferRelativeResize="0"/>
          <p:nvPr/>
        </p:nvPicPr>
        <p:blipFill rotWithShape="1">
          <a:blip r:embed="rId3">
            <a:alphaModFix/>
          </a:blip>
          <a:srcRect b="0" l="0" r="0" t="0"/>
          <a:stretch/>
        </p:blipFill>
        <p:spPr>
          <a:xfrm>
            <a:off x="297241" y="1662338"/>
            <a:ext cx="4869566" cy="3118655"/>
          </a:xfrm>
          <a:prstGeom prst="rect">
            <a:avLst/>
          </a:prstGeom>
          <a:noFill/>
          <a:ln>
            <a:noFill/>
          </a:ln>
        </p:spPr>
      </p:pic>
      <p:sp>
        <p:nvSpPr>
          <p:cNvPr id="295" name="Google Shape;295;p22"/>
          <p:cNvSpPr txBox="1"/>
          <p:nvPr/>
        </p:nvSpPr>
        <p:spPr>
          <a:xfrm>
            <a:off x="106144" y="4972061"/>
            <a:ext cx="525175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Ratings of users and items are represented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in a matrix.</a:t>
            </a:r>
            <a:endParaRPr sz="2000">
              <a:solidFill>
                <a:schemeClr val="dk1"/>
              </a:solidFill>
              <a:latin typeface="Arial"/>
              <a:ea typeface="Arial"/>
              <a:cs typeface="Arial"/>
              <a:sym typeface="Arial"/>
            </a:endParaRPr>
          </a:p>
        </p:txBody>
      </p:sp>
      <p:pic>
        <p:nvPicPr>
          <p:cNvPr id="296" name="Google Shape;296;p22"/>
          <p:cNvPicPr preferRelativeResize="0"/>
          <p:nvPr/>
        </p:nvPicPr>
        <p:blipFill rotWithShape="1">
          <a:blip r:embed="rId4">
            <a:alphaModFix/>
          </a:blip>
          <a:srcRect b="0" l="0" r="0" t="0"/>
          <a:stretch/>
        </p:blipFill>
        <p:spPr>
          <a:xfrm>
            <a:off x="5543356" y="1545146"/>
            <a:ext cx="6397154" cy="2757276"/>
          </a:xfrm>
          <a:prstGeom prst="rect">
            <a:avLst/>
          </a:prstGeom>
          <a:noFill/>
          <a:ln>
            <a:noFill/>
          </a:ln>
        </p:spPr>
      </p:pic>
      <p:sp>
        <p:nvSpPr>
          <p:cNvPr id="297" name="Google Shape;297;p22"/>
          <p:cNvSpPr/>
          <p:nvPr/>
        </p:nvSpPr>
        <p:spPr>
          <a:xfrm>
            <a:off x="5800159" y="4772006"/>
            <a:ext cx="6096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Given a set of users </a:t>
            </a:r>
            <a:r>
              <a:rPr b="1" lang="en-US" sz="2000">
                <a:solidFill>
                  <a:schemeClr val="dk1"/>
                </a:solidFill>
                <a:latin typeface="Arial"/>
                <a:ea typeface="Arial"/>
                <a:cs typeface="Arial"/>
                <a:sym typeface="Arial"/>
              </a:rPr>
              <a:t>U</a:t>
            </a:r>
            <a:r>
              <a:rPr b="1" i="1" lang="en-US" sz="20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 that have rated some set of items </a:t>
            </a:r>
            <a:r>
              <a:rPr b="1" lang="en-US" sz="2000">
                <a:solidFill>
                  <a:schemeClr val="dk1"/>
                </a:solidFill>
                <a:latin typeface="Arial"/>
                <a:ea typeface="Arial"/>
                <a:cs typeface="Arial"/>
                <a:sym typeface="Arial"/>
              </a:rPr>
              <a:t>M</a:t>
            </a:r>
            <a:r>
              <a:rPr lang="en-US" sz="2000">
                <a:solidFill>
                  <a:schemeClr val="dk1"/>
                </a:solidFill>
                <a:latin typeface="Arial"/>
                <a:ea typeface="Arial"/>
                <a:cs typeface="Arial"/>
                <a:sym typeface="Arial"/>
              </a:rPr>
              <a:t>, for each rating not yet present, predict the rating </a:t>
            </a:r>
            <a:r>
              <a:rPr i="1" lang="en-US" sz="2000">
                <a:solidFill>
                  <a:schemeClr val="dk1"/>
                </a:solidFill>
                <a:latin typeface="Arial"/>
                <a:ea typeface="Arial"/>
                <a:cs typeface="Arial"/>
                <a:sym typeface="Arial"/>
              </a:rPr>
              <a:t>r</a:t>
            </a:r>
            <a:r>
              <a:rPr baseline="-25000" i="1" lang="en-US" sz="2000">
                <a:solidFill>
                  <a:schemeClr val="dk1"/>
                </a:solidFill>
                <a:latin typeface="Arial"/>
                <a:ea typeface="Arial"/>
                <a:cs typeface="Arial"/>
                <a:sym typeface="Arial"/>
              </a:rPr>
              <a:t>ij</a:t>
            </a:r>
            <a:r>
              <a:rPr lang="en-US" sz="2000">
                <a:solidFill>
                  <a:schemeClr val="dk1"/>
                </a:solidFill>
                <a:latin typeface="Arial"/>
                <a:ea typeface="Arial"/>
                <a:cs typeface="Arial"/>
                <a:sym typeface="Arial"/>
              </a:rPr>
              <a:t> that user </a:t>
            </a:r>
            <a:r>
              <a:rPr i="1" lang="en-US" sz="2000">
                <a:solidFill>
                  <a:schemeClr val="dk1"/>
                </a:solidFill>
                <a:latin typeface="Arial"/>
                <a:ea typeface="Arial"/>
                <a:cs typeface="Arial"/>
                <a:sym typeface="Arial"/>
              </a:rPr>
              <a:t>u</a:t>
            </a:r>
            <a:r>
              <a:rPr baseline="-25000" i="1" lang="en-US" sz="2000">
                <a:solidFill>
                  <a:schemeClr val="dk1"/>
                </a:solidFill>
                <a:latin typeface="Arial"/>
                <a:ea typeface="Arial"/>
                <a:cs typeface="Arial"/>
                <a:sym typeface="Arial"/>
              </a:rPr>
              <a:t>i</a:t>
            </a:r>
            <a:r>
              <a:rPr lang="en-US" sz="2000">
                <a:solidFill>
                  <a:schemeClr val="dk1"/>
                </a:solidFill>
                <a:latin typeface="Arial"/>
                <a:ea typeface="Arial"/>
                <a:cs typeface="Arial"/>
                <a:sym typeface="Arial"/>
              </a:rPr>
              <a:t> will give item </a:t>
            </a:r>
            <a:r>
              <a:rPr i="1" lang="en-US" sz="2000">
                <a:solidFill>
                  <a:schemeClr val="dk1"/>
                </a:solidFill>
                <a:latin typeface="Arial"/>
                <a:ea typeface="Arial"/>
                <a:cs typeface="Arial"/>
                <a:sym typeface="Arial"/>
              </a:rPr>
              <a:t>m</a:t>
            </a:r>
            <a:r>
              <a:rPr baseline="-25000" i="1" lang="en-US" sz="2000">
                <a:solidFill>
                  <a:schemeClr val="dk1"/>
                </a:solidFill>
                <a:latin typeface="Arial"/>
                <a:ea typeface="Arial"/>
                <a:cs typeface="Arial"/>
                <a:sym typeface="Arial"/>
              </a:rPr>
              <a:t>j</a:t>
            </a:r>
            <a:endParaRPr baseline="-25000" i="1"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3"/>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Collaborative filtering: </a:t>
            </a:r>
            <a:endParaRPr sz="3200">
              <a:solidFill>
                <a:srgbClr val="002060"/>
              </a:solidFill>
              <a:latin typeface="Algerian"/>
              <a:ea typeface="Algerian"/>
              <a:cs typeface="Algerian"/>
              <a:sym typeface="Algerian"/>
            </a:endParaRPr>
          </a:p>
        </p:txBody>
      </p:sp>
      <p:sp>
        <p:nvSpPr>
          <p:cNvPr id="303" name="Google Shape;303;p23"/>
          <p:cNvSpPr txBox="1"/>
          <p:nvPr/>
        </p:nvSpPr>
        <p:spPr>
          <a:xfrm>
            <a:off x="402929" y="1009605"/>
            <a:ext cx="10794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Algerian"/>
                <a:ea typeface="Algerian"/>
                <a:cs typeface="Algerian"/>
                <a:sym typeface="Algerian"/>
              </a:rPr>
              <a:t>Popular techniques:</a:t>
            </a:r>
            <a:endParaRPr sz="2400">
              <a:solidFill>
                <a:srgbClr val="002060"/>
              </a:solidFill>
              <a:latin typeface="Algerian"/>
              <a:ea typeface="Algerian"/>
              <a:cs typeface="Algerian"/>
              <a:sym typeface="Algerian"/>
            </a:endParaRPr>
          </a:p>
        </p:txBody>
      </p:sp>
      <p:sp>
        <p:nvSpPr>
          <p:cNvPr id="304" name="Google Shape;304;p23"/>
          <p:cNvSpPr txBox="1"/>
          <p:nvPr/>
        </p:nvSpPr>
        <p:spPr>
          <a:xfrm>
            <a:off x="402929" y="1662338"/>
            <a:ext cx="11468229" cy="175432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Nearest neighbour</a:t>
            </a:r>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Matrix Factorisation</a:t>
            </a:r>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Deep Learning</a:t>
            </a:r>
            <a:endParaRPr b="1" sz="2400">
              <a:solidFill>
                <a:schemeClr val="dk1"/>
              </a:solidFill>
              <a:latin typeface="Arial"/>
              <a:ea typeface="Arial"/>
              <a:cs typeface="Arial"/>
              <a:sym typeface="Arial"/>
            </a:endParaRPr>
          </a:p>
        </p:txBody>
      </p:sp>
      <p:pic>
        <p:nvPicPr>
          <p:cNvPr id="305" name="Google Shape;305;p23"/>
          <p:cNvPicPr preferRelativeResize="0"/>
          <p:nvPr/>
        </p:nvPicPr>
        <p:blipFill rotWithShape="1">
          <a:blip r:embed="rId3">
            <a:alphaModFix/>
          </a:blip>
          <a:srcRect b="2400" l="0" r="6755" t="22184"/>
          <a:stretch/>
        </p:blipFill>
        <p:spPr>
          <a:xfrm>
            <a:off x="3500365" y="3607733"/>
            <a:ext cx="8195766" cy="2847658"/>
          </a:xfrm>
          <a:prstGeom prst="rect">
            <a:avLst/>
          </a:prstGeom>
          <a:noFill/>
          <a:ln>
            <a:noFill/>
          </a:ln>
        </p:spPr>
      </p:pic>
      <p:pic>
        <p:nvPicPr>
          <p:cNvPr descr="Image result for matrix factorization" id="306" name="Google Shape;306;p23"/>
          <p:cNvPicPr preferRelativeResize="0"/>
          <p:nvPr/>
        </p:nvPicPr>
        <p:blipFill rotWithShape="1">
          <a:blip r:embed="rId4">
            <a:alphaModFix/>
          </a:blip>
          <a:srcRect b="0" l="0" r="0" t="0"/>
          <a:stretch/>
        </p:blipFill>
        <p:spPr>
          <a:xfrm>
            <a:off x="7104374" y="1009605"/>
            <a:ext cx="4435204" cy="1744461"/>
          </a:xfrm>
          <a:prstGeom prst="rect">
            <a:avLst/>
          </a:prstGeom>
          <a:noFill/>
          <a:ln>
            <a:noFill/>
          </a:ln>
        </p:spPr>
      </p:pic>
      <p:pic>
        <p:nvPicPr>
          <p:cNvPr id="307" name="Google Shape;307;p23"/>
          <p:cNvPicPr preferRelativeResize="0"/>
          <p:nvPr/>
        </p:nvPicPr>
        <p:blipFill rotWithShape="1">
          <a:blip r:embed="rId5">
            <a:alphaModFix/>
          </a:blip>
          <a:srcRect b="0" l="0" r="0" t="0"/>
          <a:stretch/>
        </p:blipFill>
        <p:spPr>
          <a:xfrm>
            <a:off x="1061212" y="3607732"/>
            <a:ext cx="2569004" cy="25690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Collaborative filtering: </a:t>
            </a:r>
            <a:endParaRPr sz="3200">
              <a:solidFill>
                <a:srgbClr val="002060"/>
              </a:solidFill>
              <a:latin typeface="Algerian"/>
              <a:ea typeface="Algerian"/>
              <a:cs typeface="Algerian"/>
              <a:sym typeface="Algerian"/>
            </a:endParaRPr>
          </a:p>
        </p:txBody>
      </p:sp>
      <p:sp>
        <p:nvSpPr>
          <p:cNvPr id="313" name="Google Shape;313;p24"/>
          <p:cNvSpPr txBox="1"/>
          <p:nvPr/>
        </p:nvSpPr>
        <p:spPr>
          <a:xfrm>
            <a:off x="402929" y="1009605"/>
            <a:ext cx="10794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Algerian"/>
                <a:ea typeface="Algerian"/>
                <a:cs typeface="Algerian"/>
                <a:sym typeface="Algerian"/>
              </a:rPr>
              <a:t>Nearest neighbour methods:</a:t>
            </a:r>
            <a:endParaRPr sz="2400">
              <a:solidFill>
                <a:srgbClr val="002060"/>
              </a:solidFill>
              <a:latin typeface="Algerian"/>
              <a:ea typeface="Algerian"/>
              <a:cs typeface="Algerian"/>
              <a:sym typeface="Algerian"/>
            </a:endParaRPr>
          </a:p>
        </p:txBody>
      </p:sp>
      <p:sp>
        <p:nvSpPr>
          <p:cNvPr id="314" name="Google Shape;314;p24"/>
          <p:cNvSpPr txBox="1"/>
          <p:nvPr/>
        </p:nvSpPr>
        <p:spPr>
          <a:xfrm>
            <a:off x="402929" y="1662338"/>
            <a:ext cx="11468229" cy="12003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Using predefined similarity measures (such as </a:t>
            </a:r>
            <a:r>
              <a:rPr b="1" lang="en-US" sz="2400">
                <a:solidFill>
                  <a:schemeClr val="dk1"/>
                </a:solidFill>
                <a:latin typeface="Arial"/>
                <a:ea typeface="Arial"/>
                <a:cs typeface="Arial"/>
                <a:sym typeface="Arial"/>
              </a:rPr>
              <a:t>Pearson</a:t>
            </a:r>
            <a:r>
              <a:rPr lang="en-US" sz="2400">
                <a:solidFill>
                  <a:schemeClr val="dk1"/>
                </a:solidFill>
                <a:latin typeface="Arial"/>
                <a:ea typeface="Arial"/>
                <a:cs typeface="Arial"/>
                <a:sym typeface="Arial"/>
              </a:rPr>
              <a:t> or </a:t>
            </a:r>
            <a:r>
              <a:rPr b="1" lang="en-US" sz="2400">
                <a:solidFill>
                  <a:schemeClr val="dk1"/>
                </a:solidFill>
                <a:latin typeface="Arial"/>
                <a:ea typeface="Arial"/>
                <a:cs typeface="Arial"/>
                <a:sym typeface="Arial"/>
              </a:rPr>
              <a:t>Hamming Distance)</a:t>
            </a:r>
            <a:endParaRPr/>
          </a:p>
          <a:p>
            <a:pPr indent="-342900" lvl="0" marL="3429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Learning</a:t>
            </a:r>
            <a:r>
              <a:rPr lang="en-US" sz="2400">
                <a:solidFill>
                  <a:schemeClr val="dk1"/>
                </a:solidFill>
                <a:latin typeface="Arial"/>
                <a:ea typeface="Arial"/>
                <a:cs typeface="Arial"/>
                <a:sym typeface="Arial"/>
              </a:rPr>
              <a:t> similarity the relations weights via optimization.</a:t>
            </a:r>
            <a:endParaRPr sz="2400">
              <a:solidFill>
                <a:schemeClr val="dk1"/>
              </a:solidFill>
              <a:latin typeface="Arial"/>
              <a:ea typeface="Arial"/>
              <a:cs typeface="Arial"/>
              <a:sym typeface="Arial"/>
            </a:endParaRPr>
          </a:p>
        </p:txBody>
      </p:sp>
      <p:pic>
        <p:nvPicPr>
          <p:cNvPr id="315" name="Google Shape;315;p24"/>
          <p:cNvPicPr preferRelativeResize="0"/>
          <p:nvPr/>
        </p:nvPicPr>
        <p:blipFill rotWithShape="1">
          <a:blip r:embed="rId3">
            <a:alphaModFix/>
          </a:blip>
          <a:srcRect b="0" l="0" r="0" t="0"/>
          <a:stretch/>
        </p:blipFill>
        <p:spPr>
          <a:xfrm>
            <a:off x="6137043" y="3190213"/>
            <a:ext cx="5811553" cy="3292473"/>
          </a:xfrm>
          <a:prstGeom prst="rect">
            <a:avLst/>
          </a:prstGeom>
          <a:noFill/>
          <a:ln>
            <a:noFill/>
          </a:ln>
        </p:spPr>
      </p:pic>
      <p:pic>
        <p:nvPicPr>
          <p:cNvPr id="316" name="Google Shape;316;p24"/>
          <p:cNvPicPr preferRelativeResize="0"/>
          <p:nvPr/>
        </p:nvPicPr>
        <p:blipFill rotWithShape="1">
          <a:blip r:embed="rId4">
            <a:alphaModFix/>
          </a:blip>
          <a:srcRect b="0" l="0" r="0" t="0"/>
          <a:stretch/>
        </p:blipFill>
        <p:spPr>
          <a:xfrm>
            <a:off x="402929" y="3255299"/>
            <a:ext cx="5391150" cy="316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5"/>
          <p:cNvSpPr/>
          <p:nvPr/>
        </p:nvSpPr>
        <p:spPr>
          <a:xfrm>
            <a:off x="8773236" y="1351981"/>
            <a:ext cx="503238" cy="4248150"/>
          </a:xfrm>
          <a:prstGeom prst="rect">
            <a:avLst/>
          </a:prstGeom>
          <a:solidFill>
            <a:srgbClr val="FFD05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grpSp>
        <p:nvGrpSpPr>
          <p:cNvPr id="322" name="Google Shape;322;p25"/>
          <p:cNvGrpSpPr/>
          <p:nvPr/>
        </p:nvGrpSpPr>
        <p:grpSpPr>
          <a:xfrm>
            <a:off x="4740986" y="5550919"/>
            <a:ext cx="4895850" cy="587375"/>
            <a:chOff x="1973" y="3653"/>
            <a:chExt cx="3084" cy="370"/>
          </a:xfrm>
        </p:grpSpPr>
        <p:sp>
          <p:nvSpPr>
            <p:cNvPr id="323" name="Google Shape;323;p25"/>
            <p:cNvSpPr txBox="1"/>
            <p:nvPr/>
          </p:nvSpPr>
          <p:spPr>
            <a:xfrm>
              <a:off x="1973" y="3657"/>
              <a:ext cx="952" cy="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Comic Sans MS"/>
                  <a:ea typeface="Comic Sans MS"/>
                  <a:cs typeface="Comic Sans MS"/>
                  <a:sym typeface="Comic Sans MS"/>
                </a:rPr>
                <a:t>Hamming distance</a:t>
              </a:r>
              <a:endParaRPr sz="1600">
                <a:solidFill>
                  <a:srgbClr val="000000"/>
                </a:solidFill>
                <a:latin typeface="Comic Sans MS"/>
                <a:ea typeface="Comic Sans MS"/>
                <a:cs typeface="Comic Sans MS"/>
                <a:sym typeface="Comic Sans MS"/>
              </a:endParaRPr>
            </a:p>
          </p:txBody>
        </p:sp>
        <p:sp>
          <p:nvSpPr>
            <p:cNvPr id="324" name="Google Shape;324;p25"/>
            <p:cNvSpPr txBox="1"/>
            <p:nvPr/>
          </p:nvSpPr>
          <p:spPr>
            <a:xfrm>
              <a:off x="3289" y="3657"/>
              <a:ext cx="181"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5</a:t>
              </a:r>
              <a:endParaRPr sz="1800">
                <a:solidFill>
                  <a:srgbClr val="000000"/>
                </a:solidFill>
                <a:latin typeface="Comic Sans MS"/>
                <a:ea typeface="Comic Sans MS"/>
                <a:cs typeface="Comic Sans MS"/>
                <a:sym typeface="Comic Sans MS"/>
              </a:endParaRPr>
            </a:p>
          </p:txBody>
        </p:sp>
        <p:sp>
          <p:nvSpPr>
            <p:cNvPr id="325" name="Google Shape;325;p25"/>
            <p:cNvSpPr txBox="1"/>
            <p:nvPr/>
          </p:nvSpPr>
          <p:spPr>
            <a:xfrm>
              <a:off x="3606" y="3657"/>
              <a:ext cx="181"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6</a:t>
              </a:r>
              <a:endParaRPr sz="1800">
                <a:solidFill>
                  <a:srgbClr val="000000"/>
                </a:solidFill>
                <a:latin typeface="Comic Sans MS"/>
                <a:ea typeface="Comic Sans MS"/>
                <a:cs typeface="Comic Sans MS"/>
                <a:sym typeface="Comic Sans MS"/>
              </a:endParaRPr>
            </a:p>
          </p:txBody>
        </p:sp>
        <p:sp>
          <p:nvSpPr>
            <p:cNvPr id="326" name="Google Shape;326;p25"/>
            <p:cNvSpPr txBox="1"/>
            <p:nvPr/>
          </p:nvSpPr>
          <p:spPr>
            <a:xfrm>
              <a:off x="3924" y="3657"/>
              <a:ext cx="181"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6</a:t>
              </a:r>
              <a:endParaRPr sz="1800">
                <a:solidFill>
                  <a:srgbClr val="000000"/>
                </a:solidFill>
                <a:latin typeface="Comic Sans MS"/>
                <a:ea typeface="Comic Sans MS"/>
                <a:cs typeface="Comic Sans MS"/>
                <a:sym typeface="Comic Sans MS"/>
              </a:endParaRPr>
            </a:p>
          </p:txBody>
        </p:sp>
        <p:sp>
          <p:nvSpPr>
            <p:cNvPr id="327" name="Google Shape;327;p25"/>
            <p:cNvSpPr txBox="1"/>
            <p:nvPr/>
          </p:nvSpPr>
          <p:spPr>
            <a:xfrm>
              <a:off x="4241" y="3657"/>
              <a:ext cx="181"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5</a:t>
              </a:r>
              <a:endParaRPr sz="1800">
                <a:solidFill>
                  <a:srgbClr val="000000"/>
                </a:solidFill>
                <a:latin typeface="Comic Sans MS"/>
                <a:ea typeface="Comic Sans MS"/>
                <a:cs typeface="Comic Sans MS"/>
                <a:sym typeface="Comic Sans MS"/>
              </a:endParaRPr>
            </a:p>
          </p:txBody>
        </p:sp>
        <p:sp>
          <p:nvSpPr>
            <p:cNvPr id="328" name="Google Shape;328;p25"/>
            <p:cNvSpPr txBox="1"/>
            <p:nvPr/>
          </p:nvSpPr>
          <p:spPr>
            <a:xfrm>
              <a:off x="4604" y="3657"/>
              <a:ext cx="181"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B229"/>
                  </a:solidFill>
                  <a:latin typeface="Comic Sans MS"/>
                  <a:ea typeface="Comic Sans MS"/>
                  <a:cs typeface="Comic Sans MS"/>
                  <a:sym typeface="Comic Sans MS"/>
                </a:rPr>
                <a:t>4</a:t>
              </a:r>
              <a:endParaRPr sz="1800">
                <a:solidFill>
                  <a:srgbClr val="FFB229"/>
                </a:solidFill>
                <a:latin typeface="Comic Sans MS"/>
                <a:ea typeface="Comic Sans MS"/>
                <a:cs typeface="Comic Sans MS"/>
                <a:sym typeface="Comic Sans MS"/>
              </a:endParaRPr>
            </a:p>
          </p:txBody>
        </p:sp>
        <p:sp>
          <p:nvSpPr>
            <p:cNvPr id="329" name="Google Shape;329;p25"/>
            <p:cNvSpPr txBox="1"/>
            <p:nvPr/>
          </p:nvSpPr>
          <p:spPr>
            <a:xfrm>
              <a:off x="4876" y="3653"/>
              <a:ext cx="181"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8</a:t>
              </a:r>
              <a:endParaRPr sz="1800">
                <a:solidFill>
                  <a:srgbClr val="000000"/>
                </a:solidFill>
                <a:latin typeface="Comic Sans MS"/>
                <a:ea typeface="Comic Sans MS"/>
                <a:cs typeface="Comic Sans MS"/>
                <a:sym typeface="Comic Sans MS"/>
              </a:endParaRPr>
            </a:p>
          </p:txBody>
        </p:sp>
      </p:grpSp>
      <p:grpSp>
        <p:nvGrpSpPr>
          <p:cNvPr id="330" name="Google Shape;330;p25"/>
          <p:cNvGrpSpPr/>
          <p:nvPr/>
        </p:nvGrpSpPr>
        <p:grpSpPr>
          <a:xfrm>
            <a:off x="961150" y="1587226"/>
            <a:ext cx="1728787" cy="1533525"/>
            <a:chOff x="295" y="1107"/>
            <a:chExt cx="1089" cy="966"/>
          </a:xfrm>
        </p:grpSpPr>
        <p:sp>
          <p:nvSpPr>
            <p:cNvPr id="331" name="Google Shape;331;p25"/>
            <p:cNvSpPr/>
            <p:nvPr/>
          </p:nvSpPr>
          <p:spPr>
            <a:xfrm>
              <a:off x="295" y="1107"/>
              <a:ext cx="226" cy="2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sp>
          <p:nvSpPr>
            <p:cNvPr id="332" name="Google Shape;332;p25"/>
            <p:cNvSpPr/>
            <p:nvPr/>
          </p:nvSpPr>
          <p:spPr>
            <a:xfrm>
              <a:off x="340" y="1162"/>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0</a:t>
              </a:r>
              <a:endParaRPr sz="1600">
                <a:solidFill>
                  <a:srgbClr val="FFFFFF"/>
                </a:solidFill>
                <a:latin typeface="Verdana"/>
                <a:ea typeface="Verdana"/>
                <a:cs typeface="Verdana"/>
                <a:sym typeface="Verdana"/>
              </a:endParaRPr>
            </a:p>
          </p:txBody>
        </p:sp>
        <p:sp>
          <p:nvSpPr>
            <p:cNvPr id="333" name="Google Shape;333;p25"/>
            <p:cNvSpPr txBox="1"/>
            <p:nvPr/>
          </p:nvSpPr>
          <p:spPr>
            <a:xfrm>
              <a:off x="567" y="1117"/>
              <a:ext cx="68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Dislike</a:t>
              </a:r>
              <a:endParaRPr sz="1800">
                <a:solidFill>
                  <a:srgbClr val="000000"/>
                </a:solidFill>
                <a:latin typeface="Comic Sans MS"/>
                <a:ea typeface="Comic Sans MS"/>
                <a:cs typeface="Comic Sans MS"/>
                <a:sym typeface="Comic Sans MS"/>
              </a:endParaRPr>
            </a:p>
          </p:txBody>
        </p:sp>
        <p:sp>
          <p:nvSpPr>
            <p:cNvPr id="334" name="Google Shape;334;p25"/>
            <p:cNvSpPr/>
            <p:nvPr/>
          </p:nvSpPr>
          <p:spPr>
            <a:xfrm>
              <a:off x="295" y="1480"/>
              <a:ext cx="226" cy="2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sp>
          <p:nvSpPr>
            <p:cNvPr id="335" name="Google Shape;335;p25"/>
            <p:cNvSpPr/>
            <p:nvPr/>
          </p:nvSpPr>
          <p:spPr>
            <a:xfrm>
              <a:off x="340" y="1525"/>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36" name="Google Shape;336;p25"/>
            <p:cNvSpPr txBox="1"/>
            <p:nvPr/>
          </p:nvSpPr>
          <p:spPr>
            <a:xfrm>
              <a:off x="567" y="1480"/>
              <a:ext cx="68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Like</a:t>
              </a:r>
              <a:endParaRPr sz="1800">
                <a:solidFill>
                  <a:srgbClr val="000000"/>
                </a:solidFill>
                <a:latin typeface="Comic Sans MS"/>
                <a:ea typeface="Comic Sans MS"/>
                <a:cs typeface="Comic Sans MS"/>
                <a:sym typeface="Comic Sans MS"/>
              </a:endParaRPr>
            </a:p>
          </p:txBody>
        </p:sp>
        <p:sp>
          <p:nvSpPr>
            <p:cNvPr id="337" name="Google Shape;337;p25"/>
            <p:cNvSpPr/>
            <p:nvPr/>
          </p:nvSpPr>
          <p:spPr>
            <a:xfrm>
              <a:off x="295" y="1797"/>
              <a:ext cx="226" cy="2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sp>
          <p:nvSpPr>
            <p:cNvPr id="338" name="Google Shape;338;p25"/>
            <p:cNvSpPr/>
            <p:nvPr/>
          </p:nvSpPr>
          <p:spPr>
            <a:xfrm>
              <a:off x="340" y="1842"/>
              <a:ext cx="136" cy="136"/>
            </a:xfrm>
            <a:prstGeom prst="rect">
              <a:avLst/>
            </a:prstGeom>
            <a:solidFill>
              <a:srgbClr val="99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a:t>
              </a:r>
              <a:endParaRPr sz="1600">
                <a:solidFill>
                  <a:srgbClr val="FFFFFF"/>
                </a:solidFill>
                <a:latin typeface="Verdana"/>
                <a:ea typeface="Verdana"/>
                <a:cs typeface="Verdana"/>
                <a:sym typeface="Verdana"/>
              </a:endParaRPr>
            </a:p>
          </p:txBody>
        </p:sp>
        <p:sp>
          <p:nvSpPr>
            <p:cNvPr id="339" name="Google Shape;339;p25"/>
            <p:cNvSpPr txBox="1"/>
            <p:nvPr/>
          </p:nvSpPr>
          <p:spPr>
            <a:xfrm>
              <a:off x="567" y="1842"/>
              <a:ext cx="817"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Unknown</a:t>
              </a:r>
              <a:endParaRPr sz="1800">
                <a:solidFill>
                  <a:srgbClr val="000000"/>
                </a:solidFill>
                <a:latin typeface="Comic Sans MS"/>
                <a:ea typeface="Comic Sans MS"/>
                <a:cs typeface="Comic Sans MS"/>
                <a:sym typeface="Comic Sans MS"/>
              </a:endParaRPr>
            </a:p>
          </p:txBody>
        </p:sp>
      </p:grpSp>
      <p:grpSp>
        <p:nvGrpSpPr>
          <p:cNvPr id="340" name="Google Shape;340;p25"/>
          <p:cNvGrpSpPr/>
          <p:nvPr/>
        </p:nvGrpSpPr>
        <p:grpSpPr>
          <a:xfrm>
            <a:off x="3590049" y="934469"/>
            <a:ext cx="2520950" cy="4614862"/>
            <a:chOff x="1247" y="709"/>
            <a:chExt cx="1588" cy="2907"/>
          </a:xfrm>
        </p:grpSpPr>
        <p:sp>
          <p:nvSpPr>
            <p:cNvPr id="341" name="Google Shape;341;p25"/>
            <p:cNvSpPr/>
            <p:nvPr/>
          </p:nvSpPr>
          <p:spPr>
            <a:xfrm rot="5400000">
              <a:off x="519" y="2208"/>
              <a:ext cx="2590" cy="22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342" name="Google Shape;342;p25"/>
            <p:cNvSpPr/>
            <p:nvPr/>
          </p:nvSpPr>
          <p:spPr>
            <a:xfrm>
              <a:off x="1746" y="107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43" name="Google Shape;343;p25"/>
            <p:cNvSpPr/>
            <p:nvPr/>
          </p:nvSpPr>
          <p:spPr>
            <a:xfrm>
              <a:off x="1746" y="1257"/>
              <a:ext cx="136" cy="136"/>
            </a:xfrm>
            <a:prstGeom prst="rect">
              <a:avLst/>
            </a:prstGeom>
            <a:solidFill>
              <a:srgbClr val="99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a:t>
              </a:r>
              <a:endParaRPr sz="1600">
                <a:solidFill>
                  <a:srgbClr val="FFFFFF"/>
                </a:solidFill>
                <a:latin typeface="Verdana"/>
                <a:ea typeface="Verdana"/>
                <a:cs typeface="Verdana"/>
                <a:sym typeface="Verdana"/>
              </a:endParaRPr>
            </a:p>
          </p:txBody>
        </p:sp>
        <p:sp>
          <p:nvSpPr>
            <p:cNvPr id="344" name="Google Shape;344;p25"/>
            <p:cNvSpPr/>
            <p:nvPr/>
          </p:nvSpPr>
          <p:spPr>
            <a:xfrm>
              <a:off x="1746" y="143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0</a:t>
              </a:r>
              <a:endParaRPr sz="1600">
                <a:solidFill>
                  <a:srgbClr val="FFFFFF"/>
                </a:solidFill>
                <a:latin typeface="Verdana"/>
                <a:ea typeface="Verdana"/>
                <a:cs typeface="Verdana"/>
                <a:sym typeface="Verdana"/>
              </a:endParaRPr>
            </a:p>
          </p:txBody>
        </p:sp>
        <p:sp>
          <p:nvSpPr>
            <p:cNvPr id="345" name="Google Shape;345;p25"/>
            <p:cNvSpPr/>
            <p:nvPr/>
          </p:nvSpPr>
          <p:spPr>
            <a:xfrm>
              <a:off x="1746" y="162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46" name="Google Shape;346;p25"/>
            <p:cNvSpPr/>
            <p:nvPr/>
          </p:nvSpPr>
          <p:spPr>
            <a:xfrm>
              <a:off x="1746" y="1802"/>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47" name="Google Shape;347;p25"/>
            <p:cNvSpPr/>
            <p:nvPr/>
          </p:nvSpPr>
          <p:spPr>
            <a:xfrm>
              <a:off x="1746" y="1983"/>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0</a:t>
              </a:r>
              <a:endParaRPr sz="1600">
                <a:solidFill>
                  <a:srgbClr val="FFFFFF"/>
                </a:solidFill>
                <a:latin typeface="Verdana"/>
                <a:ea typeface="Verdana"/>
                <a:cs typeface="Verdana"/>
                <a:sym typeface="Verdana"/>
              </a:endParaRPr>
            </a:p>
          </p:txBody>
        </p:sp>
        <p:sp>
          <p:nvSpPr>
            <p:cNvPr id="348" name="Google Shape;348;p25"/>
            <p:cNvSpPr/>
            <p:nvPr/>
          </p:nvSpPr>
          <p:spPr>
            <a:xfrm>
              <a:off x="1746" y="2164"/>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49" name="Google Shape;349;p25"/>
            <p:cNvSpPr/>
            <p:nvPr/>
          </p:nvSpPr>
          <p:spPr>
            <a:xfrm>
              <a:off x="1746" y="234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50" name="Google Shape;350;p25"/>
            <p:cNvSpPr/>
            <p:nvPr/>
          </p:nvSpPr>
          <p:spPr>
            <a:xfrm>
              <a:off x="1746" y="2527"/>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0</a:t>
              </a:r>
              <a:endParaRPr sz="1600">
                <a:solidFill>
                  <a:srgbClr val="FFFFFF"/>
                </a:solidFill>
                <a:latin typeface="Verdana"/>
                <a:ea typeface="Verdana"/>
                <a:cs typeface="Verdana"/>
                <a:sym typeface="Verdana"/>
              </a:endParaRPr>
            </a:p>
          </p:txBody>
        </p:sp>
        <p:sp>
          <p:nvSpPr>
            <p:cNvPr id="351" name="Google Shape;351;p25"/>
            <p:cNvSpPr/>
            <p:nvPr/>
          </p:nvSpPr>
          <p:spPr>
            <a:xfrm>
              <a:off x="1746" y="270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52" name="Google Shape;352;p25"/>
            <p:cNvSpPr/>
            <p:nvPr/>
          </p:nvSpPr>
          <p:spPr>
            <a:xfrm>
              <a:off x="1746" y="289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53" name="Google Shape;353;p25"/>
            <p:cNvSpPr/>
            <p:nvPr/>
          </p:nvSpPr>
          <p:spPr>
            <a:xfrm>
              <a:off x="1746" y="3072"/>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54" name="Google Shape;354;p25"/>
            <p:cNvSpPr/>
            <p:nvPr/>
          </p:nvSpPr>
          <p:spPr>
            <a:xfrm>
              <a:off x="1746" y="325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sp>
          <p:nvSpPr>
            <p:cNvPr id="355" name="Google Shape;355;p25"/>
            <p:cNvSpPr/>
            <p:nvPr/>
          </p:nvSpPr>
          <p:spPr>
            <a:xfrm>
              <a:off x="1746" y="3434"/>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Verdana"/>
                  <a:ea typeface="Verdana"/>
                  <a:cs typeface="Verdana"/>
                  <a:sym typeface="Verdana"/>
                </a:rPr>
                <a:t>0</a:t>
              </a:r>
              <a:endParaRPr sz="1600">
                <a:solidFill>
                  <a:srgbClr val="FFFFFF"/>
                </a:solidFill>
                <a:latin typeface="Verdana"/>
                <a:ea typeface="Verdana"/>
                <a:cs typeface="Verdana"/>
                <a:sym typeface="Verdana"/>
              </a:endParaRPr>
            </a:p>
          </p:txBody>
        </p:sp>
        <p:sp>
          <p:nvSpPr>
            <p:cNvPr id="356" name="Google Shape;356;p25"/>
            <p:cNvSpPr txBox="1"/>
            <p:nvPr/>
          </p:nvSpPr>
          <p:spPr>
            <a:xfrm>
              <a:off x="1247" y="709"/>
              <a:ext cx="1588"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omic Sans MS"/>
                  <a:ea typeface="Comic Sans MS"/>
                  <a:cs typeface="Comic Sans MS"/>
                  <a:sym typeface="Comic Sans MS"/>
                </a:rPr>
                <a:t>Current User</a:t>
              </a:r>
              <a:endParaRPr sz="2400">
                <a:solidFill>
                  <a:srgbClr val="000000"/>
                </a:solidFill>
                <a:latin typeface="Comic Sans MS"/>
                <a:ea typeface="Comic Sans MS"/>
                <a:cs typeface="Comic Sans MS"/>
                <a:sym typeface="Comic Sans MS"/>
              </a:endParaRPr>
            </a:p>
          </p:txBody>
        </p:sp>
      </p:grpSp>
      <p:grpSp>
        <p:nvGrpSpPr>
          <p:cNvPr id="357" name="Google Shape;357;p25"/>
          <p:cNvGrpSpPr/>
          <p:nvPr/>
        </p:nvGrpSpPr>
        <p:grpSpPr>
          <a:xfrm>
            <a:off x="6830136" y="1005906"/>
            <a:ext cx="3502025" cy="4538663"/>
            <a:chOff x="3288" y="754"/>
            <a:chExt cx="2206" cy="2859"/>
          </a:xfrm>
        </p:grpSpPr>
        <p:sp>
          <p:nvSpPr>
            <p:cNvPr id="358" name="Google Shape;358;p25"/>
            <p:cNvSpPr txBox="1"/>
            <p:nvPr/>
          </p:nvSpPr>
          <p:spPr>
            <a:xfrm>
              <a:off x="3560" y="754"/>
              <a:ext cx="1225"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omic Sans MS"/>
                  <a:ea typeface="Comic Sans MS"/>
                  <a:cs typeface="Comic Sans MS"/>
                  <a:sym typeface="Comic Sans MS"/>
                </a:rPr>
                <a:t>Users</a:t>
              </a:r>
              <a:endParaRPr sz="2400">
                <a:solidFill>
                  <a:srgbClr val="000000"/>
                </a:solidFill>
                <a:latin typeface="Comic Sans MS"/>
                <a:ea typeface="Comic Sans MS"/>
                <a:cs typeface="Comic Sans MS"/>
                <a:sym typeface="Comic Sans MS"/>
              </a:endParaRPr>
            </a:p>
          </p:txBody>
        </p:sp>
        <p:sp>
          <p:nvSpPr>
            <p:cNvPr id="359" name="Google Shape;359;p25"/>
            <p:cNvSpPr/>
            <p:nvPr/>
          </p:nvSpPr>
          <p:spPr>
            <a:xfrm rot="5400000">
              <a:off x="2108" y="2206"/>
              <a:ext cx="2586" cy="22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360" name="Google Shape;360;p25"/>
            <p:cNvSpPr/>
            <p:nvPr/>
          </p:nvSpPr>
          <p:spPr>
            <a:xfrm>
              <a:off x="3333" y="1072"/>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1" name="Google Shape;361;p25"/>
            <p:cNvSpPr/>
            <p:nvPr/>
          </p:nvSpPr>
          <p:spPr>
            <a:xfrm>
              <a:off x="3333" y="1253"/>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2" name="Google Shape;362;p25"/>
            <p:cNvSpPr/>
            <p:nvPr/>
          </p:nvSpPr>
          <p:spPr>
            <a:xfrm>
              <a:off x="3333" y="1435"/>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3" name="Google Shape;363;p25"/>
            <p:cNvSpPr/>
            <p:nvPr/>
          </p:nvSpPr>
          <p:spPr>
            <a:xfrm>
              <a:off x="3333" y="161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4" name="Google Shape;364;p25"/>
            <p:cNvSpPr/>
            <p:nvPr/>
          </p:nvSpPr>
          <p:spPr>
            <a:xfrm>
              <a:off x="3333" y="1798"/>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5" name="Google Shape;365;p25"/>
            <p:cNvSpPr/>
            <p:nvPr/>
          </p:nvSpPr>
          <p:spPr>
            <a:xfrm>
              <a:off x="3333" y="197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6" name="Google Shape;366;p25"/>
            <p:cNvSpPr/>
            <p:nvPr/>
          </p:nvSpPr>
          <p:spPr>
            <a:xfrm>
              <a:off x="3333" y="216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7" name="Google Shape;367;p25"/>
            <p:cNvSpPr/>
            <p:nvPr/>
          </p:nvSpPr>
          <p:spPr>
            <a:xfrm>
              <a:off x="3333" y="2342"/>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8" name="Google Shape;368;p25"/>
            <p:cNvSpPr/>
            <p:nvPr/>
          </p:nvSpPr>
          <p:spPr>
            <a:xfrm>
              <a:off x="3333" y="252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9" name="Google Shape;369;p25"/>
            <p:cNvSpPr/>
            <p:nvPr/>
          </p:nvSpPr>
          <p:spPr>
            <a:xfrm>
              <a:off x="3333" y="2705"/>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0" name="Google Shape;370;p25"/>
            <p:cNvSpPr/>
            <p:nvPr/>
          </p:nvSpPr>
          <p:spPr>
            <a:xfrm>
              <a:off x="3333" y="2886"/>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1" name="Google Shape;371;p25"/>
            <p:cNvSpPr/>
            <p:nvPr/>
          </p:nvSpPr>
          <p:spPr>
            <a:xfrm>
              <a:off x="3333" y="3068"/>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2" name="Google Shape;372;p25"/>
            <p:cNvSpPr/>
            <p:nvPr/>
          </p:nvSpPr>
          <p:spPr>
            <a:xfrm>
              <a:off x="3333" y="324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3" name="Google Shape;373;p25"/>
            <p:cNvSpPr/>
            <p:nvPr/>
          </p:nvSpPr>
          <p:spPr>
            <a:xfrm>
              <a:off x="3333" y="343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4" name="Google Shape;374;p25"/>
            <p:cNvSpPr/>
            <p:nvPr/>
          </p:nvSpPr>
          <p:spPr>
            <a:xfrm rot="5400000">
              <a:off x="2425" y="2207"/>
              <a:ext cx="2587" cy="22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375" name="Google Shape;375;p25"/>
            <p:cNvSpPr/>
            <p:nvPr/>
          </p:nvSpPr>
          <p:spPr>
            <a:xfrm>
              <a:off x="3651" y="1073"/>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6" name="Google Shape;376;p25"/>
            <p:cNvSpPr/>
            <p:nvPr/>
          </p:nvSpPr>
          <p:spPr>
            <a:xfrm>
              <a:off x="3651" y="1254"/>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7" name="Google Shape;377;p25"/>
            <p:cNvSpPr/>
            <p:nvPr/>
          </p:nvSpPr>
          <p:spPr>
            <a:xfrm>
              <a:off x="3651" y="1436"/>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8" name="Google Shape;378;p25"/>
            <p:cNvSpPr/>
            <p:nvPr/>
          </p:nvSpPr>
          <p:spPr>
            <a:xfrm>
              <a:off x="3651" y="1617"/>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9" name="Google Shape;379;p25"/>
            <p:cNvSpPr/>
            <p:nvPr/>
          </p:nvSpPr>
          <p:spPr>
            <a:xfrm>
              <a:off x="3651" y="179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0" name="Google Shape;380;p25"/>
            <p:cNvSpPr/>
            <p:nvPr/>
          </p:nvSpPr>
          <p:spPr>
            <a:xfrm>
              <a:off x="3651" y="198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1" name="Google Shape;381;p25"/>
            <p:cNvSpPr/>
            <p:nvPr/>
          </p:nvSpPr>
          <p:spPr>
            <a:xfrm>
              <a:off x="3651" y="2161"/>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2" name="Google Shape;382;p25"/>
            <p:cNvSpPr/>
            <p:nvPr/>
          </p:nvSpPr>
          <p:spPr>
            <a:xfrm>
              <a:off x="3651" y="234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3" name="Google Shape;383;p25"/>
            <p:cNvSpPr/>
            <p:nvPr/>
          </p:nvSpPr>
          <p:spPr>
            <a:xfrm>
              <a:off x="3651" y="2524"/>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4" name="Google Shape;384;p25"/>
            <p:cNvSpPr/>
            <p:nvPr/>
          </p:nvSpPr>
          <p:spPr>
            <a:xfrm>
              <a:off x="3651" y="270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5" name="Google Shape;385;p25"/>
            <p:cNvSpPr/>
            <p:nvPr/>
          </p:nvSpPr>
          <p:spPr>
            <a:xfrm>
              <a:off x="3651" y="288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6" name="Google Shape;386;p25"/>
            <p:cNvSpPr/>
            <p:nvPr/>
          </p:nvSpPr>
          <p:spPr>
            <a:xfrm>
              <a:off x="3651" y="306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7" name="Google Shape;387;p25"/>
            <p:cNvSpPr/>
            <p:nvPr/>
          </p:nvSpPr>
          <p:spPr>
            <a:xfrm>
              <a:off x="3651" y="3250"/>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8" name="Google Shape;388;p25"/>
            <p:cNvSpPr/>
            <p:nvPr/>
          </p:nvSpPr>
          <p:spPr>
            <a:xfrm>
              <a:off x="3651" y="3431"/>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9" name="Google Shape;389;p25"/>
            <p:cNvSpPr/>
            <p:nvPr/>
          </p:nvSpPr>
          <p:spPr>
            <a:xfrm rot="5400000">
              <a:off x="2743" y="2206"/>
              <a:ext cx="2587" cy="22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390" name="Google Shape;390;p25"/>
            <p:cNvSpPr/>
            <p:nvPr/>
          </p:nvSpPr>
          <p:spPr>
            <a:xfrm>
              <a:off x="3969" y="1073"/>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1" name="Google Shape;391;p25"/>
            <p:cNvSpPr/>
            <p:nvPr/>
          </p:nvSpPr>
          <p:spPr>
            <a:xfrm>
              <a:off x="3969" y="1254"/>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2" name="Google Shape;392;p25"/>
            <p:cNvSpPr/>
            <p:nvPr/>
          </p:nvSpPr>
          <p:spPr>
            <a:xfrm>
              <a:off x="3969" y="143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3" name="Google Shape;393;p25"/>
            <p:cNvSpPr/>
            <p:nvPr/>
          </p:nvSpPr>
          <p:spPr>
            <a:xfrm>
              <a:off x="3969" y="161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4" name="Google Shape;394;p25"/>
            <p:cNvSpPr/>
            <p:nvPr/>
          </p:nvSpPr>
          <p:spPr>
            <a:xfrm>
              <a:off x="3969" y="179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5" name="Google Shape;395;p25"/>
            <p:cNvSpPr/>
            <p:nvPr/>
          </p:nvSpPr>
          <p:spPr>
            <a:xfrm>
              <a:off x="3969" y="198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6" name="Google Shape;396;p25"/>
            <p:cNvSpPr/>
            <p:nvPr/>
          </p:nvSpPr>
          <p:spPr>
            <a:xfrm>
              <a:off x="3969" y="2161"/>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7" name="Google Shape;397;p25"/>
            <p:cNvSpPr/>
            <p:nvPr/>
          </p:nvSpPr>
          <p:spPr>
            <a:xfrm>
              <a:off x="3969" y="234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8" name="Google Shape;398;p25"/>
            <p:cNvSpPr/>
            <p:nvPr/>
          </p:nvSpPr>
          <p:spPr>
            <a:xfrm>
              <a:off x="3969" y="2524"/>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9" name="Google Shape;399;p25"/>
            <p:cNvSpPr/>
            <p:nvPr/>
          </p:nvSpPr>
          <p:spPr>
            <a:xfrm>
              <a:off x="3969" y="270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0" name="Google Shape;400;p25"/>
            <p:cNvSpPr/>
            <p:nvPr/>
          </p:nvSpPr>
          <p:spPr>
            <a:xfrm>
              <a:off x="3969" y="288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1" name="Google Shape;401;p25"/>
            <p:cNvSpPr/>
            <p:nvPr/>
          </p:nvSpPr>
          <p:spPr>
            <a:xfrm>
              <a:off x="3969" y="306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2" name="Google Shape;402;p25"/>
            <p:cNvSpPr/>
            <p:nvPr/>
          </p:nvSpPr>
          <p:spPr>
            <a:xfrm>
              <a:off x="3969" y="325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3" name="Google Shape;403;p25"/>
            <p:cNvSpPr/>
            <p:nvPr/>
          </p:nvSpPr>
          <p:spPr>
            <a:xfrm>
              <a:off x="3969" y="3431"/>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4" name="Google Shape;404;p25"/>
            <p:cNvSpPr/>
            <p:nvPr/>
          </p:nvSpPr>
          <p:spPr>
            <a:xfrm rot="5400000">
              <a:off x="3060" y="2207"/>
              <a:ext cx="2587" cy="22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405" name="Google Shape;405;p25"/>
            <p:cNvSpPr/>
            <p:nvPr/>
          </p:nvSpPr>
          <p:spPr>
            <a:xfrm>
              <a:off x="4286" y="107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6" name="Google Shape;406;p25"/>
            <p:cNvSpPr/>
            <p:nvPr/>
          </p:nvSpPr>
          <p:spPr>
            <a:xfrm>
              <a:off x="4286" y="1254"/>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7" name="Google Shape;407;p25"/>
            <p:cNvSpPr/>
            <p:nvPr/>
          </p:nvSpPr>
          <p:spPr>
            <a:xfrm>
              <a:off x="4286" y="143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8" name="Google Shape;408;p25"/>
            <p:cNvSpPr/>
            <p:nvPr/>
          </p:nvSpPr>
          <p:spPr>
            <a:xfrm>
              <a:off x="4286" y="161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9" name="Google Shape;409;p25"/>
            <p:cNvSpPr/>
            <p:nvPr/>
          </p:nvSpPr>
          <p:spPr>
            <a:xfrm>
              <a:off x="4286" y="179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0" name="Google Shape;410;p25"/>
            <p:cNvSpPr/>
            <p:nvPr/>
          </p:nvSpPr>
          <p:spPr>
            <a:xfrm>
              <a:off x="4286" y="198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1" name="Google Shape;411;p25"/>
            <p:cNvSpPr/>
            <p:nvPr/>
          </p:nvSpPr>
          <p:spPr>
            <a:xfrm>
              <a:off x="4286" y="2161"/>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2" name="Google Shape;412;p25"/>
            <p:cNvSpPr/>
            <p:nvPr/>
          </p:nvSpPr>
          <p:spPr>
            <a:xfrm>
              <a:off x="4286" y="234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3" name="Google Shape;413;p25"/>
            <p:cNvSpPr/>
            <p:nvPr/>
          </p:nvSpPr>
          <p:spPr>
            <a:xfrm>
              <a:off x="4286" y="2524"/>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4" name="Google Shape;414;p25"/>
            <p:cNvSpPr/>
            <p:nvPr/>
          </p:nvSpPr>
          <p:spPr>
            <a:xfrm>
              <a:off x="4286" y="270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5" name="Google Shape;415;p25"/>
            <p:cNvSpPr/>
            <p:nvPr/>
          </p:nvSpPr>
          <p:spPr>
            <a:xfrm>
              <a:off x="4286" y="288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6" name="Google Shape;416;p25"/>
            <p:cNvSpPr/>
            <p:nvPr/>
          </p:nvSpPr>
          <p:spPr>
            <a:xfrm>
              <a:off x="4286" y="306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7" name="Google Shape;417;p25"/>
            <p:cNvSpPr/>
            <p:nvPr/>
          </p:nvSpPr>
          <p:spPr>
            <a:xfrm>
              <a:off x="4286" y="325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8" name="Google Shape;418;p25"/>
            <p:cNvSpPr/>
            <p:nvPr/>
          </p:nvSpPr>
          <p:spPr>
            <a:xfrm>
              <a:off x="4286" y="3431"/>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19" name="Google Shape;419;p25"/>
            <p:cNvSpPr/>
            <p:nvPr/>
          </p:nvSpPr>
          <p:spPr>
            <a:xfrm rot="5400000">
              <a:off x="3378" y="2206"/>
              <a:ext cx="2587" cy="22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420" name="Google Shape;420;p25"/>
            <p:cNvSpPr/>
            <p:nvPr/>
          </p:nvSpPr>
          <p:spPr>
            <a:xfrm>
              <a:off x="4604" y="1073"/>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1" name="Google Shape;421;p25"/>
            <p:cNvSpPr/>
            <p:nvPr/>
          </p:nvSpPr>
          <p:spPr>
            <a:xfrm>
              <a:off x="4604" y="1254"/>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2" name="Google Shape;422;p25"/>
            <p:cNvSpPr/>
            <p:nvPr/>
          </p:nvSpPr>
          <p:spPr>
            <a:xfrm>
              <a:off x="4604" y="1436"/>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3" name="Google Shape;423;p25"/>
            <p:cNvSpPr/>
            <p:nvPr/>
          </p:nvSpPr>
          <p:spPr>
            <a:xfrm>
              <a:off x="4604" y="161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4" name="Google Shape;424;p25"/>
            <p:cNvSpPr/>
            <p:nvPr/>
          </p:nvSpPr>
          <p:spPr>
            <a:xfrm>
              <a:off x="4604" y="179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5" name="Google Shape;425;p25"/>
            <p:cNvSpPr/>
            <p:nvPr/>
          </p:nvSpPr>
          <p:spPr>
            <a:xfrm>
              <a:off x="4604" y="198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6" name="Google Shape;426;p25"/>
            <p:cNvSpPr/>
            <p:nvPr/>
          </p:nvSpPr>
          <p:spPr>
            <a:xfrm>
              <a:off x="4604" y="2161"/>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7" name="Google Shape;427;p25"/>
            <p:cNvSpPr/>
            <p:nvPr/>
          </p:nvSpPr>
          <p:spPr>
            <a:xfrm>
              <a:off x="4604" y="234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8" name="Google Shape;428;p25"/>
            <p:cNvSpPr/>
            <p:nvPr/>
          </p:nvSpPr>
          <p:spPr>
            <a:xfrm>
              <a:off x="4604" y="2524"/>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29" name="Google Shape;429;p25"/>
            <p:cNvSpPr/>
            <p:nvPr/>
          </p:nvSpPr>
          <p:spPr>
            <a:xfrm>
              <a:off x="4604" y="270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0" name="Google Shape;430;p25"/>
            <p:cNvSpPr/>
            <p:nvPr/>
          </p:nvSpPr>
          <p:spPr>
            <a:xfrm>
              <a:off x="4604" y="288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1" name="Google Shape;431;p25"/>
            <p:cNvSpPr/>
            <p:nvPr/>
          </p:nvSpPr>
          <p:spPr>
            <a:xfrm>
              <a:off x="4604" y="3069"/>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2" name="Google Shape;432;p25"/>
            <p:cNvSpPr/>
            <p:nvPr/>
          </p:nvSpPr>
          <p:spPr>
            <a:xfrm>
              <a:off x="4604" y="325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3" name="Google Shape;433;p25"/>
            <p:cNvSpPr/>
            <p:nvPr/>
          </p:nvSpPr>
          <p:spPr>
            <a:xfrm>
              <a:off x="4604" y="3431"/>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4" name="Google Shape;434;p25"/>
            <p:cNvSpPr/>
            <p:nvPr/>
          </p:nvSpPr>
          <p:spPr>
            <a:xfrm rot="5400000">
              <a:off x="3696" y="2207"/>
              <a:ext cx="2587" cy="22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omic Sans MS"/>
                <a:ea typeface="Comic Sans MS"/>
                <a:cs typeface="Comic Sans MS"/>
                <a:sym typeface="Comic Sans MS"/>
              </a:endParaRPr>
            </a:p>
          </p:txBody>
        </p:sp>
        <p:sp>
          <p:nvSpPr>
            <p:cNvPr id="435" name="Google Shape;435;p25"/>
            <p:cNvSpPr/>
            <p:nvPr/>
          </p:nvSpPr>
          <p:spPr>
            <a:xfrm>
              <a:off x="4921" y="107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6" name="Google Shape;436;p25"/>
            <p:cNvSpPr/>
            <p:nvPr/>
          </p:nvSpPr>
          <p:spPr>
            <a:xfrm>
              <a:off x="4921" y="1254"/>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7" name="Google Shape;437;p25"/>
            <p:cNvSpPr/>
            <p:nvPr/>
          </p:nvSpPr>
          <p:spPr>
            <a:xfrm>
              <a:off x="4921" y="1436"/>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8" name="Google Shape;438;p25"/>
            <p:cNvSpPr/>
            <p:nvPr/>
          </p:nvSpPr>
          <p:spPr>
            <a:xfrm>
              <a:off x="4921" y="161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39" name="Google Shape;439;p25"/>
            <p:cNvSpPr/>
            <p:nvPr/>
          </p:nvSpPr>
          <p:spPr>
            <a:xfrm>
              <a:off x="4921" y="179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0" name="Google Shape;440;p25"/>
            <p:cNvSpPr/>
            <p:nvPr/>
          </p:nvSpPr>
          <p:spPr>
            <a:xfrm>
              <a:off x="4921" y="1980"/>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1" name="Google Shape;441;p25"/>
            <p:cNvSpPr/>
            <p:nvPr/>
          </p:nvSpPr>
          <p:spPr>
            <a:xfrm>
              <a:off x="4921" y="2161"/>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2" name="Google Shape;442;p25"/>
            <p:cNvSpPr/>
            <p:nvPr/>
          </p:nvSpPr>
          <p:spPr>
            <a:xfrm>
              <a:off x="4921" y="234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3" name="Google Shape;443;p25"/>
            <p:cNvSpPr/>
            <p:nvPr/>
          </p:nvSpPr>
          <p:spPr>
            <a:xfrm>
              <a:off x="4921" y="2524"/>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4" name="Google Shape;444;p25"/>
            <p:cNvSpPr/>
            <p:nvPr/>
          </p:nvSpPr>
          <p:spPr>
            <a:xfrm>
              <a:off x="4921" y="2706"/>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5" name="Google Shape;445;p25"/>
            <p:cNvSpPr/>
            <p:nvPr/>
          </p:nvSpPr>
          <p:spPr>
            <a:xfrm>
              <a:off x="4921" y="2887"/>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6" name="Google Shape;446;p25"/>
            <p:cNvSpPr/>
            <p:nvPr/>
          </p:nvSpPr>
          <p:spPr>
            <a:xfrm>
              <a:off x="4921" y="3069"/>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7" name="Google Shape;447;p25"/>
            <p:cNvSpPr/>
            <p:nvPr/>
          </p:nvSpPr>
          <p:spPr>
            <a:xfrm>
              <a:off x="4921" y="3250"/>
              <a:ext cx="136" cy="136"/>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8" name="Google Shape;448;p25"/>
            <p:cNvSpPr/>
            <p:nvPr/>
          </p:nvSpPr>
          <p:spPr>
            <a:xfrm>
              <a:off x="4921" y="3431"/>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49" name="Google Shape;449;p25"/>
            <p:cNvSpPr txBox="1"/>
            <p:nvPr/>
          </p:nvSpPr>
          <p:spPr>
            <a:xfrm rot="5400000">
              <a:off x="4882" y="2018"/>
              <a:ext cx="878" cy="3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omic Sans MS"/>
                  <a:ea typeface="Comic Sans MS"/>
                  <a:cs typeface="Comic Sans MS"/>
                  <a:sym typeface="Comic Sans MS"/>
                </a:rPr>
                <a:t>Items</a:t>
              </a:r>
              <a:endParaRPr sz="2400">
                <a:solidFill>
                  <a:srgbClr val="000000"/>
                </a:solidFill>
                <a:latin typeface="Comic Sans MS"/>
                <a:ea typeface="Comic Sans MS"/>
                <a:cs typeface="Comic Sans MS"/>
                <a:sym typeface="Comic Sans MS"/>
              </a:endParaRPr>
            </a:p>
          </p:txBody>
        </p:sp>
        <p:sp>
          <p:nvSpPr>
            <p:cNvPr id="450" name="Google Shape;450;p25"/>
            <p:cNvSpPr/>
            <p:nvPr/>
          </p:nvSpPr>
          <p:spPr>
            <a:xfrm>
              <a:off x="4604" y="1253"/>
              <a:ext cx="136" cy="13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451" name="Google Shape;451;p25"/>
          <p:cNvSpPr txBox="1"/>
          <p:nvPr/>
        </p:nvSpPr>
        <p:spPr>
          <a:xfrm>
            <a:off x="540371" y="4455544"/>
            <a:ext cx="2087563" cy="1187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omic Sans MS"/>
                <a:ea typeface="Comic Sans MS"/>
                <a:cs typeface="Comic Sans MS"/>
                <a:sym typeface="Comic Sans MS"/>
              </a:rPr>
              <a:t>User Model = interaction history</a:t>
            </a:r>
            <a:endParaRPr sz="2400">
              <a:solidFill>
                <a:srgbClr val="000000"/>
              </a:solidFill>
              <a:latin typeface="Comic Sans MS"/>
              <a:ea typeface="Comic Sans MS"/>
              <a:cs typeface="Comic Sans MS"/>
              <a:sym typeface="Comic Sans MS"/>
            </a:endParaRPr>
          </a:p>
        </p:txBody>
      </p:sp>
      <p:sp>
        <p:nvSpPr>
          <p:cNvPr id="452" name="Google Shape;452;p25"/>
          <p:cNvSpPr/>
          <p:nvPr/>
        </p:nvSpPr>
        <p:spPr>
          <a:xfrm>
            <a:off x="4237749" y="1779019"/>
            <a:ext cx="5545137" cy="2603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sp>
        <p:nvSpPr>
          <p:cNvPr id="453" name="Google Shape;453;p25"/>
          <p:cNvSpPr/>
          <p:nvPr/>
        </p:nvSpPr>
        <p:spPr>
          <a:xfrm>
            <a:off x="4382211" y="1807594"/>
            <a:ext cx="215900" cy="2159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Verdana"/>
                <a:ea typeface="Verdana"/>
                <a:cs typeface="Verdana"/>
                <a:sym typeface="Verdana"/>
              </a:rPr>
              <a:t>1</a:t>
            </a:r>
            <a:endParaRPr sz="1600">
              <a:solidFill>
                <a:srgbClr val="000000"/>
              </a:solidFill>
              <a:latin typeface="Verdana"/>
              <a:ea typeface="Verdana"/>
              <a:cs typeface="Verdana"/>
              <a:sym typeface="Verdana"/>
            </a:endParaRPr>
          </a:p>
        </p:txBody>
      </p:sp>
      <p:grpSp>
        <p:nvGrpSpPr>
          <p:cNvPr id="454" name="Google Shape;454;p25"/>
          <p:cNvGrpSpPr/>
          <p:nvPr/>
        </p:nvGrpSpPr>
        <p:grpSpPr>
          <a:xfrm>
            <a:off x="4707649" y="1415481"/>
            <a:ext cx="1808162" cy="366713"/>
            <a:chOff x="1951" y="1012"/>
            <a:chExt cx="1139" cy="231"/>
          </a:xfrm>
        </p:grpSpPr>
        <p:sp>
          <p:nvSpPr>
            <p:cNvPr id="455" name="Google Shape;455;p25"/>
            <p:cNvSpPr txBox="1"/>
            <p:nvPr/>
          </p:nvSpPr>
          <p:spPr>
            <a:xfrm>
              <a:off x="2142" y="1012"/>
              <a:ext cx="948"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1</a:t>
              </a:r>
              <a:r>
                <a:rPr baseline="30000" lang="en-US" sz="1800">
                  <a:solidFill>
                    <a:srgbClr val="000000"/>
                  </a:solidFill>
                  <a:latin typeface="Comic Sans MS"/>
                  <a:ea typeface="Comic Sans MS"/>
                  <a:cs typeface="Comic Sans MS"/>
                  <a:sym typeface="Comic Sans MS"/>
                </a:rPr>
                <a:t>st</a:t>
              </a:r>
              <a:r>
                <a:rPr lang="en-US" sz="1800">
                  <a:solidFill>
                    <a:srgbClr val="000000"/>
                  </a:solidFill>
                  <a:latin typeface="Comic Sans MS"/>
                  <a:ea typeface="Comic Sans MS"/>
                  <a:cs typeface="Comic Sans MS"/>
                  <a:sym typeface="Comic Sans MS"/>
                </a:rPr>
                <a:t> item rate</a:t>
              </a:r>
              <a:endParaRPr/>
            </a:p>
          </p:txBody>
        </p:sp>
        <p:cxnSp>
          <p:nvCxnSpPr>
            <p:cNvPr id="456" name="Google Shape;456;p25"/>
            <p:cNvCxnSpPr/>
            <p:nvPr/>
          </p:nvCxnSpPr>
          <p:spPr>
            <a:xfrm rot="10800000">
              <a:off x="1951" y="1130"/>
              <a:ext cx="227" cy="0"/>
            </a:xfrm>
            <a:prstGeom prst="straightConnector1">
              <a:avLst/>
            </a:prstGeom>
            <a:noFill/>
            <a:ln cap="flat" cmpd="sng" w="44450">
              <a:solidFill>
                <a:schemeClr val="dk1"/>
              </a:solidFill>
              <a:prstDash val="solid"/>
              <a:miter lim="800000"/>
              <a:headEnd len="med" w="med" type="none"/>
              <a:tailEnd len="med" w="med" type="triangle"/>
            </a:ln>
          </p:spPr>
        </p:cxnSp>
      </p:grpSp>
      <p:grpSp>
        <p:nvGrpSpPr>
          <p:cNvPr id="457" name="Google Shape;457;p25"/>
          <p:cNvGrpSpPr/>
          <p:nvPr/>
        </p:nvGrpSpPr>
        <p:grpSpPr>
          <a:xfrm>
            <a:off x="4720349" y="5176269"/>
            <a:ext cx="1960562" cy="366712"/>
            <a:chOff x="1951" y="1012"/>
            <a:chExt cx="1235" cy="231"/>
          </a:xfrm>
        </p:grpSpPr>
        <p:sp>
          <p:nvSpPr>
            <p:cNvPr id="458" name="Google Shape;458;p25"/>
            <p:cNvSpPr txBox="1"/>
            <p:nvPr/>
          </p:nvSpPr>
          <p:spPr>
            <a:xfrm>
              <a:off x="2142" y="1012"/>
              <a:ext cx="104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omic Sans MS"/>
                  <a:ea typeface="Comic Sans MS"/>
                  <a:cs typeface="Comic Sans MS"/>
                  <a:sym typeface="Comic Sans MS"/>
                </a:rPr>
                <a:t>14</a:t>
              </a:r>
              <a:r>
                <a:rPr baseline="30000" lang="en-US" sz="1800">
                  <a:solidFill>
                    <a:srgbClr val="000000"/>
                  </a:solidFill>
                  <a:latin typeface="Comic Sans MS"/>
                  <a:ea typeface="Comic Sans MS"/>
                  <a:cs typeface="Comic Sans MS"/>
                  <a:sym typeface="Comic Sans MS"/>
                </a:rPr>
                <a:t>th</a:t>
              </a:r>
              <a:r>
                <a:rPr lang="en-US" sz="1800">
                  <a:solidFill>
                    <a:srgbClr val="000000"/>
                  </a:solidFill>
                  <a:latin typeface="Comic Sans MS"/>
                  <a:ea typeface="Comic Sans MS"/>
                  <a:cs typeface="Comic Sans MS"/>
                  <a:sym typeface="Comic Sans MS"/>
                </a:rPr>
                <a:t> item rate</a:t>
              </a:r>
              <a:endParaRPr/>
            </a:p>
          </p:txBody>
        </p:sp>
        <p:cxnSp>
          <p:nvCxnSpPr>
            <p:cNvPr id="459" name="Google Shape;459;p25"/>
            <p:cNvCxnSpPr/>
            <p:nvPr/>
          </p:nvCxnSpPr>
          <p:spPr>
            <a:xfrm rot="10800000">
              <a:off x="1951" y="1130"/>
              <a:ext cx="227" cy="0"/>
            </a:xfrm>
            <a:prstGeom prst="straightConnector1">
              <a:avLst/>
            </a:prstGeom>
            <a:noFill/>
            <a:ln cap="flat" cmpd="sng" w="44450">
              <a:solidFill>
                <a:schemeClr val="dk1"/>
              </a:solidFill>
              <a:prstDash val="solid"/>
              <a:miter lim="800000"/>
              <a:headEnd len="med" w="med" type="none"/>
              <a:tailEnd len="med" w="med" type="triangle"/>
            </a:ln>
          </p:spPr>
        </p:cxnSp>
      </p:grpSp>
      <p:grpSp>
        <p:nvGrpSpPr>
          <p:cNvPr id="460" name="Google Shape;460;p25"/>
          <p:cNvGrpSpPr/>
          <p:nvPr/>
        </p:nvGrpSpPr>
        <p:grpSpPr>
          <a:xfrm>
            <a:off x="9135186" y="4387281"/>
            <a:ext cx="1350963" cy="1016000"/>
            <a:chOff x="4740" y="2884"/>
            <a:chExt cx="851" cy="640"/>
          </a:xfrm>
        </p:grpSpPr>
        <p:sp>
          <p:nvSpPr>
            <p:cNvPr id="461" name="Google Shape;461;p25"/>
            <p:cNvSpPr/>
            <p:nvPr/>
          </p:nvSpPr>
          <p:spPr>
            <a:xfrm>
              <a:off x="4740" y="2884"/>
              <a:ext cx="851" cy="640"/>
            </a:xfrm>
            <a:prstGeom prst="wedgeRectCallout">
              <a:avLst>
                <a:gd fmla="val -47532" name="adj1"/>
                <a:gd fmla="val 82032" name="adj2"/>
              </a:avLst>
            </a:prstGeom>
            <a:gradFill>
              <a:gsLst>
                <a:gs pos="0">
                  <a:schemeClr val="lt1"/>
                </a:gs>
                <a:gs pos="100000">
                  <a:srgbClr val="DDDDDD"/>
                </a:gs>
              </a:gsLst>
              <a:lin ang="5400000" scaled="0"/>
            </a:gradFill>
            <a:ln cap="flat" cmpd="sng" w="9525">
              <a:solidFill>
                <a:srgbClr val="999999"/>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rgbClr val="E20074"/>
                </a:buClr>
                <a:buSzPts val="1650"/>
                <a:buFont typeface="Noto Sans Symbols"/>
                <a:buNone/>
              </a:pPr>
              <a:r>
                <a:t/>
              </a:r>
              <a:endParaRPr sz="2200">
                <a:solidFill>
                  <a:srgbClr val="000000"/>
                </a:solidFill>
                <a:latin typeface="Arial"/>
                <a:ea typeface="Arial"/>
                <a:cs typeface="Arial"/>
                <a:sym typeface="Arial"/>
              </a:endParaRPr>
            </a:p>
          </p:txBody>
        </p:sp>
        <p:grpSp>
          <p:nvGrpSpPr>
            <p:cNvPr id="462" name="Google Shape;462;p25"/>
            <p:cNvGrpSpPr/>
            <p:nvPr/>
          </p:nvGrpSpPr>
          <p:grpSpPr>
            <a:xfrm>
              <a:off x="4767" y="3096"/>
              <a:ext cx="785" cy="356"/>
              <a:chOff x="931" y="2332"/>
              <a:chExt cx="1090" cy="1361"/>
            </a:xfrm>
          </p:grpSpPr>
          <p:sp>
            <p:nvSpPr>
              <p:cNvPr id="463" name="Google Shape;463;p25"/>
              <p:cNvSpPr/>
              <p:nvPr/>
            </p:nvSpPr>
            <p:spPr>
              <a:xfrm>
                <a:off x="932" y="2332"/>
                <a:ext cx="1089" cy="1361"/>
              </a:xfrm>
              <a:prstGeom prst="roundRect">
                <a:avLst>
                  <a:gd fmla="val 4685" name="adj"/>
                </a:avLst>
              </a:prstGeom>
              <a:gradFill>
                <a:gsLst>
                  <a:gs pos="0">
                    <a:schemeClr val="lt1"/>
                  </a:gs>
                  <a:gs pos="100000">
                    <a:srgbClr val="DDDDDD"/>
                  </a:gs>
                </a:gsLst>
                <a:lin ang="5400000" scaled="0"/>
              </a:gradFill>
              <a:ln cap="flat" cmpd="sng" w="9525">
                <a:solidFill>
                  <a:schemeClr val="lt2"/>
                </a:solidFill>
                <a:prstDash val="solid"/>
                <a:round/>
                <a:headEnd len="sm" w="sm" type="none"/>
                <a:tailEnd len="sm" w="sm" type="none"/>
              </a:ln>
              <a:effectLst>
                <a:outerShdw rotWithShape="0" algn="ctr" dir="4557825" dist="52363">
                  <a:srgbClr val="C0C0C0">
                    <a:alpha val="49803"/>
                  </a:srgbClr>
                </a:outerShdw>
              </a:effectLst>
            </p:spPr>
            <p:txBody>
              <a:bodyPr anchorCtr="0" anchor="ctr" bIns="45700" lIns="91425" spcFirstLastPara="1" rIns="91425" wrap="square" tIns="45700">
                <a:noAutofit/>
              </a:bodyPr>
              <a:lstStyle/>
              <a:p>
                <a:pPr indent="-85725" lvl="0" marL="85725" marR="0" rtl="0" algn="l">
                  <a:lnSpc>
                    <a:spcPct val="90000"/>
                  </a:lnSpc>
                  <a:spcBef>
                    <a:spcPts val="0"/>
                  </a:spcBef>
                  <a:spcAft>
                    <a:spcPts val="0"/>
                  </a:spcAft>
                  <a:buClr>
                    <a:srgbClr val="E20074"/>
                  </a:buClr>
                  <a:buSzPts val="900"/>
                  <a:buFont typeface="Noto Sans Symbols"/>
                  <a:buChar char="▪"/>
                </a:pPr>
                <a:r>
                  <a:rPr lang="en-US" sz="1200">
                    <a:solidFill>
                      <a:srgbClr val="000000"/>
                    </a:solidFill>
                    <a:latin typeface="Arial"/>
                    <a:ea typeface="Arial"/>
                    <a:cs typeface="Arial"/>
                    <a:sym typeface="Arial"/>
                  </a:rPr>
                  <a:t>Nearest Neighbor</a:t>
                </a:r>
                <a:endParaRPr/>
              </a:p>
            </p:txBody>
          </p:sp>
          <p:sp>
            <p:nvSpPr>
              <p:cNvPr id="464" name="Google Shape;464;p25"/>
              <p:cNvSpPr txBox="1"/>
              <p:nvPr/>
            </p:nvSpPr>
            <p:spPr>
              <a:xfrm>
                <a:off x="931" y="2361"/>
                <a:ext cx="1090" cy="1272"/>
              </a:xfrm>
              <a:prstGeom prst="rect">
                <a:avLst/>
              </a:prstGeom>
              <a:noFill/>
              <a:ln>
                <a:noFill/>
              </a:ln>
            </p:spPr>
            <p:txBody>
              <a:bodyPr anchorCtr="0" anchor="t" bIns="45700" lIns="91425" spcFirstLastPara="1" rIns="91425" wrap="square" tIns="45700">
                <a:noAutofit/>
              </a:bodyPr>
              <a:lstStyle/>
              <a:p>
                <a:pPr indent="-88900" lvl="0" marL="177800" marR="0" rtl="0" algn="l">
                  <a:lnSpc>
                    <a:spcPct val="90000"/>
                  </a:lnSpc>
                  <a:spcBef>
                    <a:spcPts val="0"/>
                  </a:spcBef>
                  <a:spcAft>
                    <a:spcPts val="0"/>
                  </a:spcAft>
                  <a:buClr>
                    <a:srgbClr val="E20074"/>
                  </a:buClr>
                  <a:buSzPts val="1400"/>
                  <a:buFont typeface="Noto Sans Symbols"/>
                  <a:buNone/>
                </a:pPr>
                <a:r>
                  <a:t/>
                </a:r>
                <a:endParaRPr sz="1400">
                  <a:solidFill>
                    <a:srgbClr val="000000"/>
                  </a:solidFill>
                  <a:latin typeface="Arial"/>
                  <a:ea typeface="Arial"/>
                  <a:cs typeface="Arial"/>
                  <a:sym typeface="Arial"/>
                </a:endParaRPr>
              </a:p>
            </p:txBody>
          </p:sp>
        </p:grpSp>
        <p:grpSp>
          <p:nvGrpSpPr>
            <p:cNvPr id="465" name="Google Shape;465;p25"/>
            <p:cNvGrpSpPr/>
            <p:nvPr/>
          </p:nvGrpSpPr>
          <p:grpSpPr>
            <a:xfrm>
              <a:off x="4771" y="2927"/>
              <a:ext cx="793" cy="136"/>
              <a:chOff x="340" y="1888"/>
              <a:chExt cx="1105" cy="136"/>
            </a:xfrm>
          </p:grpSpPr>
          <p:sp>
            <p:nvSpPr>
              <p:cNvPr id="466" name="Google Shape;466;p25"/>
              <p:cNvSpPr txBox="1"/>
              <p:nvPr/>
            </p:nvSpPr>
            <p:spPr>
              <a:xfrm>
                <a:off x="467" y="1900"/>
                <a:ext cx="566" cy="29"/>
              </a:xfrm>
              <a:prstGeom prst="rect">
                <a:avLst/>
              </a:prstGeom>
              <a:noFill/>
              <a:ln>
                <a:noFill/>
              </a:ln>
            </p:spPr>
            <p:txBody>
              <a:bodyPr anchorCtr="0" anchor="t" bIns="0" lIns="72000" spcFirstLastPara="1" rIns="0" wrap="square" tIns="36000">
                <a:noAutofit/>
              </a:bodyPr>
              <a:lstStyle/>
              <a:p>
                <a:pPr indent="0" lvl="0" marL="0" marR="0" rtl="0" algn="ctr">
                  <a:lnSpc>
                    <a:spcPct val="75000"/>
                  </a:lnSpc>
                  <a:spcBef>
                    <a:spcPts val="0"/>
                  </a:spcBef>
                  <a:spcAft>
                    <a:spcPts val="0"/>
                  </a:spcAft>
                  <a:buClr>
                    <a:srgbClr val="000000"/>
                  </a:buClr>
                  <a:buSzPts val="800"/>
                  <a:buFont typeface="Arial"/>
                  <a:buNone/>
                </a:pPr>
                <a:r>
                  <a:rPr b="1" lang="en-US" sz="1000">
                    <a:solidFill>
                      <a:srgbClr val="FFFFFF"/>
                    </a:solidFill>
                    <a:latin typeface="Arial"/>
                    <a:ea typeface="Arial"/>
                    <a:cs typeface="Arial"/>
                    <a:sym typeface="Arial"/>
                  </a:rPr>
                  <a:t>abcd</a:t>
                </a:r>
                <a:endParaRPr/>
              </a:p>
            </p:txBody>
          </p:sp>
          <p:grpSp>
            <p:nvGrpSpPr>
              <p:cNvPr id="467" name="Google Shape;467;p25"/>
              <p:cNvGrpSpPr/>
              <p:nvPr/>
            </p:nvGrpSpPr>
            <p:grpSpPr>
              <a:xfrm>
                <a:off x="340" y="1888"/>
                <a:ext cx="1089" cy="136"/>
                <a:chOff x="340" y="799"/>
                <a:chExt cx="2176" cy="590"/>
              </a:xfrm>
            </p:grpSpPr>
            <p:sp>
              <p:nvSpPr>
                <p:cNvPr id="468" name="Google Shape;468;p25"/>
                <p:cNvSpPr/>
                <p:nvPr/>
              </p:nvSpPr>
              <p:spPr>
                <a:xfrm>
                  <a:off x="340" y="799"/>
                  <a:ext cx="2176" cy="590"/>
                </a:xfrm>
                <a:prstGeom prst="roundRect">
                  <a:avLst>
                    <a:gd fmla="val 7287"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000">
                    <a:solidFill>
                      <a:srgbClr val="FFFFFF"/>
                    </a:solidFill>
                    <a:latin typeface="Arial"/>
                    <a:ea typeface="Arial"/>
                    <a:cs typeface="Arial"/>
                    <a:sym typeface="Arial"/>
                  </a:endParaRPr>
                </a:p>
              </p:txBody>
            </p:sp>
            <p:sp>
              <p:nvSpPr>
                <p:cNvPr id="469" name="Google Shape;469;p25"/>
                <p:cNvSpPr/>
                <p:nvPr/>
              </p:nvSpPr>
              <p:spPr>
                <a:xfrm>
                  <a:off x="344" y="807"/>
                  <a:ext cx="2169" cy="172"/>
                </a:xfrm>
                <a:prstGeom prst="roundRect">
                  <a:avLst>
                    <a:gd fmla="val 28486" name="adj"/>
                  </a:avLst>
                </a:prstGeom>
                <a:gradFill>
                  <a:gsLst>
                    <a:gs pos="0">
                      <a:schemeClr val="lt2"/>
                    </a:gs>
                    <a:gs pos="100000">
                      <a:schemeClr val="dk1"/>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grpSp>
          <p:sp>
            <p:nvSpPr>
              <p:cNvPr id="470" name="Google Shape;470;p25"/>
              <p:cNvSpPr txBox="1"/>
              <p:nvPr/>
            </p:nvSpPr>
            <p:spPr>
              <a:xfrm>
                <a:off x="355" y="1915"/>
                <a:ext cx="1090" cy="56"/>
              </a:xfrm>
              <a:prstGeom prst="rect">
                <a:avLst/>
              </a:prstGeom>
              <a:noFill/>
              <a:ln>
                <a:noFill/>
              </a:ln>
            </p:spPr>
            <p:txBody>
              <a:bodyPr anchorCtr="0" anchor="t" bIns="3600" lIns="3600" spcFirstLastPara="1" rIns="3600" wrap="square" tIns="3600">
                <a:noAutofit/>
              </a:bodyPr>
              <a:lstStyle/>
              <a:p>
                <a:pPr indent="0" lvl="0" marL="0" marR="0" rtl="0" algn="ctr">
                  <a:spcBef>
                    <a:spcPts val="0"/>
                  </a:spcBef>
                  <a:spcAft>
                    <a:spcPts val="0"/>
                  </a:spcAft>
                  <a:buNone/>
                </a:pPr>
                <a:r>
                  <a:t/>
                </a:r>
                <a:endParaRPr b="1" sz="1000">
                  <a:solidFill>
                    <a:srgbClr val="FFFFFF"/>
                  </a:solidFill>
                  <a:latin typeface="Arial"/>
                  <a:ea typeface="Arial"/>
                  <a:cs typeface="Arial"/>
                  <a:sym typeface="Arial"/>
                </a:endParaRPr>
              </a:p>
            </p:txBody>
          </p:sp>
        </p:grpSp>
      </p:grpSp>
      <p:grpSp>
        <p:nvGrpSpPr>
          <p:cNvPr id="471" name="Google Shape;471;p25"/>
          <p:cNvGrpSpPr/>
          <p:nvPr/>
        </p:nvGrpSpPr>
        <p:grpSpPr>
          <a:xfrm>
            <a:off x="4669549" y="2093344"/>
            <a:ext cx="1654175" cy="1660525"/>
            <a:chOff x="4716" y="1432"/>
            <a:chExt cx="851" cy="1046"/>
          </a:xfrm>
        </p:grpSpPr>
        <p:sp>
          <p:nvSpPr>
            <p:cNvPr id="472" name="Google Shape;472;p25"/>
            <p:cNvSpPr/>
            <p:nvPr/>
          </p:nvSpPr>
          <p:spPr>
            <a:xfrm>
              <a:off x="4716" y="1432"/>
              <a:ext cx="851" cy="1046"/>
            </a:xfrm>
            <a:prstGeom prst="wedgeRectCallout">
              <a:avLst>
                <a:gd fmla="val -55287" name="adj1"/>
                <a:gd fmla="val -60421" name="adj2"/>
              </a:avLst>
            </a:prstGeom>
            <a:gradFill>
              <a:gsLst>
                <a:gs pos="0">
                  <a:schemeClr val="lt1"/>
                </a:gs>
                <a:gs pos="100000">
                  <a:srgbClr val="DDDDDD"/>
                </a:gs>
              </a:gsLst>
              <a:lin ang="5400000" scaled="0"/>
            </a:gradFill>
            <a:ln cap="flat" cmpd="sng" w="9525">
              <a:solidFill>
                <a:srgbClr val="999999"/>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rgbClr val="E20074"/>
                </a:buClr>
                <a:buSzPts val="1650"/>
                <a:buFont typeface="Noto Sans Symbols"/>
                <a:buNone/>
              </a:pPr>
              <a:r>
                <a:t/>
              </a:r>
              <a:endParaRPr sz="2200">
                <a:solidFill>
                  <a:srgbClr val="000000"/>
                </a:solidFill>
                <a:latin typeface="Arial"/>
                <a:ea typeface="Arial"/>
                <a:cs typeface="Arial"/>
                <a:sym typeface="Arial"/>
              </a:endParaRPr>
            </a:p>
          </p:txBody>
        </p:sp>
        <p:grpSp>
          <p:nvGrpSpPr>
            <p:cNvPr id="473" name="Google Shape;473;p25"/>
            <p:cNvGrpSpPr/>
            <p:nvPr/>
          </p:nvGrpSpPr>
          <p:grpSpPr>
            <a:xfrm>
              <a:off x="4743" y="1620"/>
              <a:ext cx="785" cy="797"/>
              <a:chOff x="931" y="2332"/>
              <a:chExt cx="1090" cy="1361"/>
            </a:xfrm>
          </p:grpSpPr>
          <p:sp>
            <p:nvSpPr>
              <p:cNvPr id="474" name="Google Shape;474;p25"/>
              <p:cNvSpPr/>
              <p:nvPr/>
            </p:nvSpPr>
            <p:spPr>
              <a:xfrm>
                <a:off x="932" y="2332"/>
                <a:ext cx="1089" cy="1361"/>
              </a:xfrm>
              <a:prstGeom prst="roundRect">
                <a:avLst>
                  <a:gd fmla="val 4685" name="adj"/>
                </a:avLst>
              </a:prstGeom>
              <a:gradFill>
                <a:gsLst>
                  <a:gs pos="0">
                    <a:schemeClr val="lt1"/>
                  </a:gs>
                  <a:gs pos="100000">
                    <a:srgbClr val="DDDDDD"/>
                  </a:gs>
                </a:gsLst>
                <a:lin ang="5400000" scaled="0"/>
              </a:gradFill>
              <a:ln cap="flat" cmpd="sng" w="9525">
                <a:solidFill>
                  <a:schemeClr val="lt2"/>
                </a:solidFill>
                <a:prstDash val="solid"/>
                <a:round/>
                <a:headEnd len="sm" w="sm" type="none"/>
                <a:tailEnd len="sm" w="sm" type="none"/>
              </a:ln>
              <a:effectLst>
                <a:outerShdw rotWithShape="0" algn="ctr" dir="4557825" dist="52363">
                  <a:srgbClr val="C0C0C0">
                    <a:alpha val="49803"/>
                  </a:srgbClr>
                </a:outerShdw>
              </a:effectLst>
            </p:spPr>
            <p:txBody>
              <a:bodyPr anchorCtr="0" anchor="ctr" bIns="45700" lIns="91425" spcFirstLastPara="1" rIns="91425" wrap="square" tIns="45700">
                <a:noAutofit/>
              </a:bodyPr>
              <a:lstStyle/>
              <a:p>
                <a:pPr indent="-85725" lvl="0" marL="85725" marR="0" rtl="0" algn="l">
                  <a:lnSpc>
                    <a:spcPct val="90000"/>
                  </a:lnSpc>
                  <a:spcBef>
                    <a:spcPts val="0"/>
                  </a:spcBef>
                  <a:spcAft>
                    <a:spcPts val="0"/>
                  </a:spcAft>
                  <a:buClr>
                    <a:srgbClr val="E20074"/>
                  </a:buClr>
                  <a:buSzPts val="900"/>
                  <a:buFont typeface="Noto Sans Symbols"/>
                  <a:buChar char="▪"/>
                </a:pPr>
                <a:r>
                  <a:rPr lang="en-US" sz="1200">
                    <a:solidFill>
                      <a:srgbClr val="000000"/>
                    </a:solidFill>
                    <a:latin typeface="Arial"/>
                    <a:ea typeface="Arial"/>
                    <a:cs typeface="Arial"/>
                    <a:sym typeface="Arial"/>
                  </a:rPr>
                  <a:t>This user did not rate the item. We will try to predict a rating according to his neighbors.</a:t>
                </a:r>
                <a:endParaRPr/>
              </a:p>
            </p:txBody>
          </p:sp>
          <p:sp>
            <p:nvSpPr>
              <p:cNvPr id="475" name="Google Shape;475;p25"/>
              <p:cNvSpPr txBox="1"/>
              <p:nvPr/>
            </p:nvSpPr>
            <p:spPr>
              <a:xfrm>
                <a:off x="931" y="2361"/>
                <a:ext cx="1090" cy="1272"/>
              </a:xfrm>
              <a:prstGeom prst="rect">
                <a:avLst/>
              </a:prstGeom>
              <a:noFill/>
              <a:ln>
                <a:noFill/>
              </a:ln>
            </p:spPr>
            <p:txBody>
              <a:bodyPr anchorCtr="0" anchor="t" bIns="45700" lIns="91425" spcFirstLastPara="1" rIns="91425" wrap="square" tIns="45700">
                <a:noAutofit/>
              </a:bodyPr>
              <a:lstStyle/>
              <a:p>
                <a:pPr indent="-88900" lvl="0" marL="177800" marR="0" rtl="0" algn="l">
                  <a:lnSpc>
                    <a:spcPct val="90000"/>
                  </a:lnSpc>
                  <a:spcBef>
                    <a:spcPts val="0"/>
                  </a:spcBef>
                  <a:spcAft>
                    <a:spcPts val="0"/>
                  </a:spcAft>
                  <a:buClr>
                    <a:srgbClr val="E20074"/>
                  </a:buClr>
                  <a:buSzPts val="1400"/>
                  <a:buFont typeface="Noto Sans Symbols"/>
                  <a:buNone/>
                </a:pPr>
                <a:r>
                  <a:t/>
                </a:r>
                <a:endParaRPr sz="1400">
                  <a:solidFill>
                    <a:srgbClr val="000000"/>
                  </a:solidFill>
                  <a:latin typeface="Arial"/>
                  <a:ea typeface="Arial"/>
                  <a:cs typeface="Arial"/>
                  <a:sym typeface="Arial"/>
                </a:endParaRPr>
              </a:p>
            </p:txBody>
          </p:sp>
        </p:grpSp>
        <p:grpSp>
          <p:nvGrpSpPr>
            <p:cNvPr id="476" name="Google Shape;476;p25"/>
            <p:cNvGrpSpPr/>
            <p:nvPr/>
          </p:nvGrpSpPr>
          <p:grpSpPr>
            <a:xfrm>
              <a:off x="4747" y="1475"/>
              <a:ext cx="792" cy="136"/>
              <a:chOff x="340" y="1888"/>
              <a:chExt cx="1105" cy="136"/>
            </a:xfrm>
          </p:grpSpPr>
          <p:sp>
            <p:nvSpPr>
              <p:cNvPr id="477" name="Google Shape;477;p25"/>
              <p:cNvSpPr txBox="1"/>
              <p:nvPr/>
            </p:nvSpPr>
            <p:spPr>
              <a:xfrm>
                <a:off x="467" y="1900"/>
                <a:ext cx="566" cy="29"/>
              </a:xfrm>
              <a:prstGeom prst="rect">
                <a:avLst/>
              </a:prstGeom>
              <a:noFill/>
              <a:ln>
                <a:noFill/>
              </a:ln>
            </p:spPr>
            <p:txBody>
              <a:bodyPr anchorCtr="0" anchor="t" bIns="0" lIns="72000" spcFirstLastPara="1" rIns="0" wrap="square" tIns="36000">
                <a:noAutofit/>
              </a:bodyPr>
              <a:lstStyle/>
              <a:p>
                <a:pPr indent="0" lvl="0" marL="0" marR="0" rtl="0" algn="ctr">
                  <a:lnSpc>
                    <a:spcPct val="75000"/>
                  </a:lnSpc>
                  <a:spcBef>
                    <a:spcPts val="0"/>
                  </a:spcBef>
                  <a:spcAft>
                    <a:spcPts val="0"/>
                  </a:spcAft>
                  <a:buClr>
                    <a:srgbClr val="000000"/>
                  </a:buClr>
                  <a:buSzPts val="800"/>
                  <a:buFont typeface="Arial"/>
                  <a:buNone/>
                </a:pPr>
                <a:r>
                  <a:rPr b="1" lang="en-US" sz="1000">
                    <a:solidFill>
                      <a:srgbClr val="FFFFFF"/>
                    </a:solidFill>
                    <a:latin typeface="Arial"/>
                    <a:ea typeface="Arial"/>
                    <a:cs typeface="Arial"/>
                    <a:sym typeface="Arial"/>
                  </a:rPr>
                  <a:t>abcd</a:t>
                </a:r>
                <a:endParaRPr/>
              </a:p>
            </p:txBody>
          </p:sp>
          <p:grpSp>
            <p:nvGrpSpPr>
              <p:cNvPr id="478" name="Google Shape;478;p25"/>
              <p:cNvGrpSpPr/>
              <p:nvPr/>
            </p:nvGrpSpPr>
            <p:grpSpPr>
              <a:xfrm>
                <a:off x="340" y="1888"/>
                <a:ext cx="1089" cy="136"/>
                <a:chOff x="340" y="799"/>
                <a:chExt cx="2176" cy="590"/>
              </a:xfrm>
            </p:grpSpPr>
            <p:sp>
              <p:nvSpPr>
                <p:cNvPr id="479" name="Google Shape;479;p25"/>
                <p:cNvSpPr/>
                <p:nvPr/>
              </p:nvSpPr>
              <p:spPr>
                <a:xfrm>
                  <a:off x="340" y="799"/>
                  <a:ext cx="2176" cy="590"/>
                </a:xfrm>
                <a:prstGeom prst="roundRect">
                  <a:avLst>
                    <a:gd fmla="val 7287"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000">
                    <a:solidFill>
                      <a:srgbClr val="FFFFFF"/>
                    </a:solidFill>
                    <a:latin typeface="Arial"/>
                    <a:ea typeface="Arial"/>
                    <a:cs typeface="Arial"/>
                    <a:sym typeface="Arial"/>
                  </a:endParaRPr>
                </a:p>
              </p:txBody>
            </p:sp>
            <p:sp>
              <p:nvSpPr>
                <p:cNvPr id="480" name="Google Shape;480;p25"/>
                <p:cNvSpPr/>
                <p:nvPr/>
              </p:nvSpPr>
              <p:spPr>
                <a:xfrm>
                  <a:off x="344" y="807"/>
                  <a:ext cx="2169" cy="172"/>
                </a:xfrm>
                <a:prstGeom prst="roundRect">
                  <a:avLst>
                    <a:gd fmla="val 28486" name="adj"/>
                  </a:avLst>
                </a:prstGeom>
                <a:gradFill>
                  <a:gsLst>
                    <a:gs pos="0">
                      <a:schemeClr val="lt2"/>
                    </a:gs>
                    <a:gs pos="100000">
                      <a:schemeClr val="dk1"/>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grpSp>
          <p:sp>
            <p:nvSpPr>
              <p:cNvPr id="481" name="Google Shape;481;p25"/>
              <p:cNvSpPr txBox="1"/>
              <p:nvPr/>
            </p:nvSpPr>
            <p:spPr>
              <a:xfrm>
                <a:off x="355" y="1915"/>
                <a:ext cx="1090" cy="56"/>
              </a:xfrm>
              <a:prstGeom prst="rect">
                <a:avLst/>
              </a:prstGeom>
              <a:noFill/>
              <a:ln>
                <a:noFill/>
              </a:ln>
            </p:spPr>
            <p:txBody>
              <a:bodyPr anchorCtr="0" anchor="t" bIns="3600" lIns="3600" spcFirstLastPara="1" rIns="3600" wrap="square" tIns="3600">
                <a:noAutofit/>
              </a:bodyPr>
              <a:lstStyle/>
              <a:p>
                <a:pPr indent="0" lvl="0" marL="0" marR="0" rtl="0" algn="ctr">
                  <a:spcBef>
                    <a:spcPts val="0"/>
                  </a:spcBef>
                  <a:spcAft>
                    <a:spcPts val="0"/>
                  </a:spcAft>
                  <a:buNone/>
                </a:pPr>
                <a:r>
                  <a:rPr b="1" lang="en-US" sz="1000">
                    <a:solidFill>
                      <a:srgbClr val="FFFFFF"/>
                    </a:solidFill>
                    <a:latin typeface="Arial"/>
                    <a:ea typeface="Arial"/>
                    <a:cs typeface="Arial"/>
                    <a:sym typeface="Arial"/>
                  </a:rPr>
                  <a:t>Unknown Rating</a:t>
                </a:r>
                <a:endParaRPr/>
              </a:p>
            </p:txBody>
          </p:sp>
        </p:grpSp>
      </p:grpSp>
      <p:grpSp>
        <p:nvGrpSpPr>
          <p:cNvPr id="482" name="Google Shape;482;p25"/>
          <p:cNvGrpSpPr/>
          <p:nvPr/>
        </p:nvGrpSpPr>
        <p:grpSpPr>
          <a:xfrm>
            <a:off x="6506286" y="2204469"/>
            <a:ext cx="1654175" cy="1660525"/>
            <a:chOff x="4716" y="1432"/>
            <a:chExt cx="851" cy="1046"/>
          </a:xfrm>
        </p:grpSpPr>
        <p:sp>
          <p:nvSpPr>
            <p:cNvPr id="483" name="Google Shape;483;p25"/>
            <p:cNvSpPr/>
            <p:nvPr/>
          </p:nvSpPr>
          <p:spPr>
            <a:xfrm>
              <a:off x="4716" y="1432"/>
              <a:ext cx="851" cy="1046"/>
            </a:xfrm>
            <a:prstGeom prst="wedgeRectCallout">
              <a:avLst>
                <a:gd fmla="val -55287" name="adj1"/>
                <a:gd fmla="val -60421" name="adj2"/>
              </a:avLst>
            </a:prstGeom>
            <a:gradFill>
              <a:gsLst>
                <a:gs pos="0">
                  <a:schemeClr val="lt1"/>
                </a:gs>
                <a:gs pos="100000">
                  <a:srgbClr val="DDDDDD"/>
                </a:gs>
              </a:gsLst>
              <a:lin ang="5400000" scaled="0"/>
            </a:gradFill>
            <a:ln cap="flat" cmpd="sng" w="9525">
              <a:solidFill>
                <a:srgbClr val="999999"/>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rgbClr val="E20074"/>
                </a:buClr>
                <a:buSzPts val="1650"/>
                <a:buFont typeface="Noto Sans Symbols"/>
                <a:buNone/>
              </a:pPr>
              <a:r>
                <a:t/>
              </a:r>
              <a:endParaRPr sz="2200">
                <a:solidFill>
                  <a:srgbClr val="000000"/>
                </a:solidFill>
                <a:latin typeface="Arial"/>
                <a:ea typeface="Arial"/>
                <a:cs typeface="Arial"/>
                <a:sym typeface="Arial"/>
              </a:endParaRPr>
            </a:p>
          </p:txBody>
        </p:sp>
        <p:grpSp>
          <p:nvGrpSpPr>
            <p:cNvPr id="484" name="Google Shape;484;p25"/>
            <p:cNvGrpSpPr/>
            <p:nvPr/>
          </p:nvGrpSpPr>
          <p:grpSpPr>
            <a:xfrm>
              <a:off x="4743" y="1620"/>
              <a:ext cx="785" cy="797"/>
              <a:chOff x="931" y="2332"/>
              <a:chExt cx="1090" cy="1361"/>
            </a:xfrm>
          </p:grpSpPr>
          <p:sp>
            <p:nvSpPr>
              <p:cNvPr id="485" name="Google Shape;485;p25"/>
              <p:cNvSpPr/>
              <p:nvPr/>
            </p:nvSpPr>
            <p:spPr>
              <a:xfrm>
                <a:off x="932" y="2332"/>
                <a:ext cx="1089" cy="1361"/>
              </a:xfrm>
              <a:prstGeom prst="roundRect">
                <a:avLst>
                  <a:gd fmla="val 4685" name="adj"/>
                </a:avLst>
              </a:prstGeom>
              <a:gradFill>
                <a:gsLst>
                  <a:gs pos="0">
                    <a:schemeClr val="lt1"/>
                  </a:gs>
                  <a:gs pos="100000">
                    <a:srgbClr val="DDDDDD"/>
                  </a:gs>
                </a:gsLst>
                <a:lin ang="5400000" scaled="0"/>
              </a:gradFill>
              <a:ln cap="flat" cmpd="sng" w="9525">
                <a:solidFill>
                  <a:schemeClr val="lt2"/>
                </a:solidFill>
                <a:prstDash val="solid"/>
                <a:round/>
                <a:headEnd len="sm" w="sm" type="none"/>
                <a:tailEnd len="sm" w="sm" type="none"/>
              </a:ln>
              <a:effectLst>
                <a:outerShdw rotWithShape="0" algn="ctr" dir="4557825" dist="52363">
                  <a:srgbClr val="C0C0C0">
                    <a:alpha val="49803"/>
                  </a:srgbClr>
                </a:outerShdw>
              </a:effectLst>
            </p:spPr>
            <p:txBody>
              <a:bodyPr anchorCtr="0" anchor="ctr" bIns="45700" lIns="91425" spcFirstLastPara="1" rIns="91425" wrap="square" tIns="45700">
                <a:noAutofit/>
              </a:bodyPr>
              <a:lstStyle/>
              <a:p>
                <a:pPr indent="-85725" lvl="0" marL="85725" marR="0" rtl="0" algn="l">
                  <a:lnSpc>
                    <a:spcPct val="90000"/>
                  </a:lnSpc>
                  <a:spcBef>
                    <a:spcPts val="0"/>
                  </a:spcBef>
                  <a:spcAft>
                    <a:spcPts val="0"/>
                  </a:spcAft>
                  <a:buClr>
                    <a:srgbClr val="E20074"/>
                  </a:buClr>
                  <a:buSzPts val="900"/>
                  <a:buFont typeface="Noto Sans Symbols"/>
                  <a:buChar char="▪"/>
                </a:pPr>
                <a:r>
                  <a:rPr lang="en-US" sz="1200">
                    <a:solidFill>
                      <a:srgbClr val="000000"/>
                    </a:solidFill>
                    <a:latin typeface="Arial"/>
                    <a:ea typeface="Arial"/>
                    <a:cs typeface="Arial"/>
                    <a:sym typeface="Arial"/>
                  </a:rPr>
                  <a:t>There are other users who rated the same item. We are interested in the Nearest Neighbors.</a:t>
                </a:r>
                <a:endParaRPr/>
              </a:p>
            </p:txBody>
          </p:sp>
          <p:sp>
            <p:nvSpPr>
              <p:cNvPr id="486" name="Google Shape;486;p25"/>
              <p:cNvSpPr txBox="1"/>
              <p:nvPr/>
            </p:nvSpPr>
            <p:spPr>
              <a:xfrm>
                <a:off x="931" y="2361"/>
                <a:ext cx="1090" cy="1272"/>
              </a:xfrm>
              <a:prstGeom prst="rect">
                <a:avLst/>
              </a:prstGeom>
              <a:noFill/>
              <a:ln>
                <a:noFill/>
              </a:ln>
            </p:spPr>
            <p:txBody>
              <a:bodyPr anchorCtr="0" anchor="t" bIns="45700" lIns="91425" spcFirstLastPara="1" rIns="91425" wrap="square" tIns="45700">
                <a:noAutofit/>
              </a:bodyPr>
              <a:lstStyle/>
              <a:p>
                <a:pPr indent="-88900" lvl="0" marL="177800" marR="0" rtl="0" algn="l">
                  <a:lnSpc>
                    <a:spcPct val="90000"/>
                  </a:lnSpc>
                  <a:spcBef>
                    <a:spcPts val="0"/>
                  </a:spcBef>
                  <a:spcAft>
                    <a:spcPts val="0"/>
                  </a:spcAft>
                  <a:buClr>
                    <a:srgbClr val="E20074"/>
                  </a:buClr>
                  <a:buSzPts val="1400"/>
                  <a:buFont typeface="Noto Sans Symbols"/>
                  <a:buNone/>
                </a:pPr>
                <a:r>
                  <a:t/>
                </a:r>
                <a:endParaRPr sz="1400">
                  <a:solidFill>
                    <a:srgbClr val="000000"/>
                  </a:solidFill>
                  <a:latin typeface="Arial"/>
                  <a:ea typeface="Arial"/>
                  <a:cs typeface="Arial"/>
                  <a:sym typeface="Arial"/>
                </a:endParaRPr>
              </a:p>
            </p:txBody>
          </p:sp>
        </p:grpSp>
        <p:grpSp>
          <p:nvGrpSpPr>
            <p:cNvPr id="487" name="Google Shape;487;p25"/>
            <p:cNvGrpSpPr/>
            <p:nvPr/>
          </p:nvGrpSpPr>
          <p:grpSpPr>
            <a:xfrm>
              <a:off x="4747" y="1475"/>
              <a:ext cx="792" cy="136"/>
              <a:chOff x="340" y="1888"/>
              <a:chExt cx="1105" cy="136"/>
            </a:xfrm>
          </p:grpSpPr>
          <p:sp>
            <p:nvSpPr>
              <p:cNvPr id="488" name="Google Shape;488;p25"/>
              <p:cNvSpPr txBox="1"/>
              <p:nvPr/>
            </p:nvSpPr>
            <p:spPr>
              <a:xfrm>
                <a:off x="467" y="1900"/>
                <a:ext cx="566" cy="29"/>
              </a:xfrm>
              <a:prstGeom prst="rect">
                <a:avLst/>
              </a:prstGeom>
              <a:noFill/>
              <a:ln>
                <a:noFill/>
              </a:ln>
            </p:spPr>
            <p:txBody>
              <a:bodyPr anchorCtr="0" anchor="t" bIns="0" lIns="72000" spcFirstLastPara="1" rIns="0" wrap="square" tIns="36000">
                <a:noAutofit/>
              </a:bodyPr>
              <a:lstStyle/>
              <a:p>
                <a:pPr indent="0" lvl="0" marL="0" marR="0" rtl="0" algn="ctr">
                  <a:lnSpc>
                    <a:spcPct val="75000"/>
                  </a:lnSpc>
                  <a:spcBef>
                    <a:spcPts val="0"/>
                  </a:spcBef>
                  <a:spcAft>
                    <a:spcPts val="0"/>
                  </a:spcAft>
                  <a:buClr>
                    <a:srgbClr val="000000"/>
                  </a:buClr>
                  <a:buSzPts val="800"/>
                  <a:buFont typeface="Arial"/>
                  <a:buNone/>
                </a:pPr>
                <a:r>
                  <a:rPr b="1" lang="en-US" sz="1000">
                    <a:solidFill>
                      <a:srgbClr val="FFFFFF"/>
                    </a:solidFill>
                    <a:latin typeface="Arial"/>
                    <a:ea typeface="Arial"/>
                    <a:cs typeface="Arial"/>
                    <a:sym typeface="Arial"/>
                  </a:rPr>
                  <a:t>abcd</a:t>
                </a:r>
                <a:endParaRPr/>
              </a:p>
            </p:txBody>
          </p:sp>
          <p:grpSp>
            <p:nvGrpSpPr>
              <p:cNvPr id="489" name="Google Shape;489;p25"/>
              <p:cNvGrpSpPr/>
              <p:nvPr/>
            </p:nvGrpSpPr>
            <p:grpSpPr>
              <a:xfrm>
                <a:off x="340" y="1888"/>
                <a:ext cx="1089" cy="136"/>
                <a:chOff x="340" y="799"/>
                <a:chExt cx="2176" cy="590"/>
              </a:xfrm>
            </p:grpSpPr>
            <p:sp>
              <p:nvSpPr>
                <p:cNvPr id="490" name="Google Shape;490;p25"/>
                <p:cNvSpPr/>
                <p:nvPr/>
              </p:nvSpPr>
              <p:spPr>
                <a:xfrm>
                  <a:off x="340" y="799"/>
                  <a:ext cx="2176" cy="590"/>
                </a:xfrm>
                <a:prstGeom prst="roundRect">
                  <a:avLst>
                    <a:gd fmla="val 7287"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000">
                    <a:solidFill>
                      <a:srgbClr val="FFFFFF"/>
                    </a:solidFill>
                    <a:latin typeface="Arial"/>
                    <a:ea typeface="Arial"/>
                    <a:cs typeface="Arial"/>
                    <a:sym typeface="Arial"/>
                  </a:endParaRPr>
                </a:p>
              </p:txBody>
            </p:sp>
            <p:sp>
              <p:nvSpPr>
                <p:cNvPr id="491" name="Google Shape;491;p25"/>
                <p:cNvSpPr/>
                <p:nvPr/>
              </p:nvSpPr>
              <p:spPr>
                <a:xfrm>
                  <a:off x="344" y="807"/>
                  <a:ext cx="2169" cy="172"/>
                </a:xfrm>
                <a:prstGeom prst="roundRect">
                  <a:avLst>
                    <a:gd fmla="val 28486" name="adj"/>
                  </a:avLst>
                </a:prstGeom>
                <a:gradFill>
                  <a:gsLst>
                    <a:gs pos="0">
                      <a:schemeClr val="lt2"/>
                    </a:gs>
                    <a:gs pos="100000">
                      <a:schemeClr val="dk1"/>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grpSp>
          <p:sp>
            <p:nvSpPr>
              <p:cNvPr id="492" name="Google Shape;492;p25"/>
              <p:cNvSpPr txBox="1"/>
              <p:nvPr/>
            </p:nvSpPr>
            <p:spPr>
              <a:xfrm>
                <a:off x="355" y="1915"/>
                <a:ext cx="1090" cy="56"/>
              </a:xfrm>
              <a:prstGeom prst="rect">
                <a:avLst/>
              </a:prstGeom>
              <a:noFill/>
              <a:ln>
                <a:noFill/>
              </a:ln>
            </p:spPr>
            <p:txBody>
              <a:bodyPr anchorCtr="0" anchor="t" bIns="3600" lIns="3600" spcFirstLastPara="1" rIns="3600" wrap="square" tIns="3600">
                <a:noAutofit/>
              </a:bodyPr>
              <a:lstStyle/>
              <a:p>
                <a:pPr indent="0" lvl="0" marL="0" marR="0" rtl="0" algn="ctr">
                  <a:spcBef>
                    <a:spcPts val="0"/>
                  </a:spcBef>
                  <a:spcAft>
                    <a:spcPts val="0"/>
                  </a:spcAft>
                  <a:buNone/>
                </a:pPr>
                <a:r>
                  <a:rPr b="1" lang="en-US" sz="1000">
                    <a:solidFill>
                      <a:srgbClr val="FFFFFF"/>
                    </a:solidFill>
                    <a:latin typeface="Arial"/>
                    <a:ea typeface="Arial"/>
                    <a:cs typeface="Arial"/>
                    <a:sym typeface="Arial"/>
                  </a:rPr>
                  <a:t>Other Users</a:t>
                </a:r>
                <a:endParaRPr/>
              </a:p>
            </p:txBody>
          </p:sp>
        </p:grpSp>
      </p:grpSp>
      <p:grpSp>
        <p:nvGrpSpPr>
          <p:cNvPr id="493" name="Google Shape;493;p25"/>
          <p:cNvGrpSpPr/>
          <p:nvPr/>
        </p:nvGrpSpPr>
        <p:grpSpPr>
          <a:xfrm>
            <a:off x="2943936" y="4142806"/>
            <a:ext cx="1654175" cy="1660525"/>
            <a:chOff x="1333501" y="4333875"/>
            <a:chExt cx="1654174" cy="1660525"/>
          </a:xfrm>
        </p:grpSpPr>
        <p:sp>
          <p:nvSpPr>
            <p:cNvPr id="494" name="Google Shape;494;p25"/>
            <p:cNvSpPr/>
            <p:nvPr/>
          </p:nvSpPr>
          <p:spPr>
            <a:xfrm>
              <a:off x="1333501" y="4333875"/>
              <a:ext cx="1654174" cy="1660525"/>
            </a:xfrm>
            <a:prstGeom prst="wedgeRectCallout">
              <a:avLst>
                <a:gd fmla="val 61028" name="adj1"/>
                <a:gd fmla="val 58889" name="adj2"/>
              </a:avLst>
            </a:prstGeom>
            <a:gradFill>
              <a:gsLst>
                <a:gs pos="0">
                  <a:schemeClr val="lt1"/>
                </a:gs>
                <a:gs pos="100000">
                  <a:srgbClr val="DDDDDD"/>
                </a:gs>
              </a:gsLst>
              <a:lin ang="5400000" scaled="0"/>
            </a:gradFill>
            <a:ln cap="flat" cmpd="sng" w="9525">
              <a:solidFill>
                <a:srgbClr val="999999"/>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rgbClr val="E20074"/>
                </a:buClr>
                <a:buSzPts val="1650"/>
                <a:buFont typeface="Noto Sans Symbols"/>
                <a:buNone/>
              </a:pPr>
              <a:r>
                <a:t/>
              </a:r>
              <a:endParaRPr sz="2200">
                <a:solidFill>
                  <a:srgbClr val="000000"/>
                </a:solidFill>
                <a:latin typeface="Arial"/>
                <a:ea typeface="Arial"/>
                <a:cs typeface="Arial"/>
                <a:sym typeface="Arial"/>
              </a:endParaRPr>
            </a:p>
          </p:txBody>
        </p:sp>
        <p:grpSp>
          <p:nvGrpSpPr>
            <p:cNvPr id="495" name="Google Shape;495;p25"/>
            <p:cNvGrpSpPr/>
            <p:nvPr/>
          </p:nvGrpSpPr>
          <p:grpSpPr>
            <a:xfrm>
              <a:off x="1385984" y="4632325"/>
              <a:ext cx="1525883" cy="1265238"/>
              <a:chOff x="931" y="2332"/>
              <a:chExt cx="1090" cy="1361"/>
            </a:xfrm>
          </p:grpSpPr>
          <p:sp>
            <p:nvSpPr>
              <p:cNvPr id="496" name="Google Shape;496;p25"/>
              <p:cNvSpPr/>
              <p:nvPr/>
            </p:nvSpPr>
            <p:spPr>
              <a:xfrm>
                <a:off x="932" y="2332"/>
                <a:ext cx="1089" cy="1361"/>
              </a:xfrm>
              <a:prstGeom prst="roundRect">
                <a:avLst>
                  <a:gd fmla="val 4685" name="adj"/>
                </a:avLst>
              </a:prstGeom>
              <a:gradFill>
                <a:gsLst>
                  <a:gs pos="0">
                    <a:schemeClr val="lt1"/>
                  </a:gs>
                  <a:gs pos="100000">
                    <a:srgbClr val="DDDDDD"/>
                  </a:gs>
                </a:gsLst>
                <a:lin ang="5400000" scaled="0"/>
              </a:gradFill>
              <a:ln cap="flat" cmpd="sng" w="9525">
                <a:solidFill>
                  <a:schemeClr val="lt2"/>
                </a:solidFill>
                <a:prstDash val="solid"/>
                <a:round/>
                <a:headEnd len="sm" w="sm" type="none"/>
                <a:tailEnd len="sm" w="sm" type="none"/>
              </a:ln>
              <a:effectLst>
                <a:outerShdw rotWithShape="0" algn="ctr" dir="4557825" dist="52363">
                  <a:srgbClr val="C0C0C0">
                    <a:alpha val="49803"/>
                  </a:srgbClr>
                </a:outerShdw>
              </a:effectLst>
            </p:spPr>
            <p:txBody>
              <a:bodyPr anchorCtr="0" anchor="ctr" bIns="45700" lIns="91425" spcFirstLastPara="1" rIns="91425" wrap="square" tIns="45700">
                <a:noAutofit/>
              </a:bodyPr>
              <a:lstStyle/>
              <a:p>
                <a:pPr indent="-85725" lvl="0" marL="85725" marR="0" rtl="0" algn="l">
                  <a:lnSpc>
                    <a:spcPct val="90000"/>
                  </a:lnSpc>
                  <a:spcBef>
                    <a:spcPts val="0"/>
                  </a:spcBef>
                  <a:spcAft>
                    <a:spcPts val="0"/>
                  </a:spcAft>
                  <a:buClr>
                    <a:srgbClr val="E20074"/>
                  </a:buClr>
                  <a:buSzPts val="900"/>
                  <a:buFont typeface="Noto Sans Symbols"/>
                  <a:buChar char="▪"/>
                </a:pPr>
                <a:r>
                  <a:rPr lang="en-US" sz="1200">
                    <a:solidFill>
                      <a:srgbClr val="000000"/>
                    </a:solidFill>
                    <a:latin typeface="Arial"/>
                    <a:ea typeface="Arial"/>
                    <a:cs typeface="Arial"/>
                    <a:sym typeface="Arial"/>
                  </a:rPr>
                  <a:t>We are looking for the Nearest Neighbor. The one with the lowest Hamming distance.</a:t>
                </a:r>
                <a:endParaRPr/>
              </a:p>
            </p:txBody>
          </p:sp>
          <p:sp>
            <p:nvSpPr>
              <p:cNvPr id="497" name="Google Shape;497;p25"/>
              <p:cNvSpPr txBox="1"/>
              <p:nvPr/>
            </p:nvSpPr>
            <p:spPr>
              <a:xfrm>
                <a:off x="931" y="2361"/>
                <a:ext cx="1090" cy="1272"/>
              </a:xfrm>
              <a:prstGeom prst="rect">
                <a:avLst/>
              </a:prstGeom>
              <a:noFill/>
              <a:ln>
                <a:noFill/>
              </a:ln>
            </p:spPr>
            <p:txBody>
              <a:bodyPr anchorCtr="0" anchor="t" bIns="45700" lIns="91425" spcFirstLastPara="1" rIns="91425" wrap="square" tIns="45700">
                <a:noAutofit/>
              </a:bodyPr>
              <a:lstStyle/>
              <a:p>
                <a:pPr indent="-88900" lvl="0" marL="177800" marR="0" rtl="0" algn="l">
                  <a:lnSpc>
                    <a:spcPct val="90000"/>
                  </a:lnSpc>
                  <a:spcBef>
                    <a:spcPts val="0"/>
                  </a:spcBef>
                  <a:spcAft>
                    <a:spcPts val="0"/>
                  </a:spcAft>
                  <a:buClr>
                    <a:srgbClr val="E20074"/>
                  </a:buClr>
                  <a:buSzPts val="1400"/>
                  <a:buFont typeface="Noto Sans Symbols"/>
                  <a:buNone/>
                </a:pPr>
                <a:r>
                  <a:t/>
                </a:r>
                <a:endParaRPr sz="1400">
                  <a:solidFill>
                    <a:srgbClr val="000000"/>
                  </a:solidFill>
                  <a:latin typeface="Arial"/>
                  <a:ea typeface="Arial"/>
                  <a:cs typeface="Arial"/>
                  <a:sym typeface="Arial"/>
                </a:endParaRPr>
              </a:p>
            </p:txBody>
          </p:sp>
        </p:grpSp>
        <p:grpSp>
          <p:nvGrpSpPr>
            <p:cNvPr id="498" name="Google Shape;498;p25"/>
            <p:cNvGrpSpPr/>
            <p:nvPr/>
          </p:nvGrpSpPr>
          <p:grpSpPr>
            <a:xfrm>
              <a:off x="1393759" y="4402138"/>
              <a:ext cx="1539490" cy="215900"/>
              <a:chOff x="340" y="1888"/>
              <a:chExt cx="1105" cy="136"/>
            </a:xfrm>
          </p:grpSpPr>
          <p:sp>
            <p:nvSpPr>
              <p:cNvPr id="499" name="Google Shape;499;p25"/>
              <p:cNvSpPr txBox="1"/>
              <p:nvPr/>
            </p:nvSpPr>
            <p:spPr>
              <a:xfrm>
                <a:off x="467" y="1900"/>
                <a:ext cx="566" cy="29"/>
              </a:xfrm>
              <a:prstGeom prst="rect">
                <a:avLst/>
              </a:prstGeom>
              <a:noFill/>
              <a:ln>
                <a:noFill/>
              </a:ln>
            </p:spPr>
            <p:txBody>
              <a:bodyPr anchorCtr="0" anchor="t" bIns="0" lIns="72000" spcFirstLastPara="1" rIns="0" wrap="square" tIns="36000">
                <a:noAutofit/>
              </a:bodyPr>
              <a:lstStyle/>
              <a:p>
                <a:pPr indent="0" lvl="0" marL="0" marR="0" rtl="0" algn="ctr">
                  <a:lnSpc>
                    <a:spcPct val="75000"/>
                  </a:lnSpc>
                  <a:spcBef>
                    <a:spcPts val="0"/>
                  </a:spcBef>
                  <a:spcAft>
                    <a:spcPts val="0"/>
                  </a:spcAft>
                  <a:buClr>
                    <a:srgbClr val="000000"/>
                  </a:buClr>
                  <a:buSzPts val="800"/>
                  <a:buFont typeface="Arial"/>
                  <a:buNone/>
                </a:pPr>
                <a:r>
                  <a:rPr b="1" lang="en-US" sz="1000">
                    <a:solidFill>
                      <a:srgbClr val="FFFFFF"/>
                    </a:solidFill>
                    <a:latin typeface="Arial"/>
                    <a:ea typeface="Arial"/>
                    <a:cs typeface="Arial"/>
                    <a:sym typeface="Arial"/>
                  </a:rPr>
                  <a:t>abcd</a:t>
                </a:r>
                <a:endParaRPr/>
              </a:p>
            </p:txBody>
          </p:sp>
          <p:grpSp>
            <p:nvGrpSpPr>
              <p:cNvPr id="500" name="Google Shape;500;p25"/>
              <p:cNvGrpSpPr/>
              <p:nvPr/>
            </p:nvGrpSpPr>
            <p:grpSpPr>
              <a:xfrm>
                <a:off x="340" y="1888"/>
                <a:ext cx="1089" cy="136"/>
                <a:chOff x="340" y="799"/>
                <a:chExt cx="2176" cy="590"/>
              </a:xfrm>
            </p:grpSpPr>
            <p:sp>
              <p:nvSpPr>
                <p:cNvPr id="501" name="Google Shape;501;p25"/>
                <p:cNvSpPr/>
                <p:nvPr/>
              </p:nvSpPr>
              <p:spPr>
                <a:xfrm>
                  <a:off x="340" y="799"/>
                  <a:ext cx="2176" cy="590"/>
                </a:xfrm>
                <a:prstGeom prst="roundRect">
                  <a:avLst>
                    <a:gd fmla="val 7287"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000">
                    <a:solidFill>
                      <a:srgbClr val="FFFFFF"/>
                    </a:solidFill>
                    <a:latin typeface="Arial"/>
                    <a:ea typeface="Arial"/>
                    <a:cs typeface="Arial"/>
                    <a:sym typeface="Arial"/>
                  </a:endParaRPr>
                </a:p>
              </p:txBody>
            </p:sp>
            <p:sp>
              <p:nvSpPr>
                <p:cNvPr id="502" name="Google Shape;502;p25"/>
                <p:cNvSpPr/>
                <p:nvPr/>
              </p:nvSpPr>
              <p:spPr>
                <a:xfrm>
                  <a:off x="344" y="807"/>
                  <a:ext cx="2169" cy="172"/>
                </a:xfrm>
                <a:prstGeom prst="roundRect">
                  <a:avLst>
                    <a:gd fmla="val 28486" name="adj"/>
                  </a:avLst>
                </a:prstGeom>
                <a:gradFill>
                  <a:gsLst>
                    <a:gs pos="0">
                      <a:schemeClr val="lt2"/>
                    </a:gs>
                    <a:gs pos="100000">
                      <a:schemeClr val="dk1"/>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grpSp>
          <p:sp>
            <p:nvSpPr>
              <p:cNvPr id="503" name="Google Shape;503;p25"/>
              <p:cNvSpPr txBox="1"/>
              <p:nvPr/>
            </p:nvSpPr>
            <p:spPr>
              <a:xfrm>
                <a:off x="355" y="1915"/>
                <a:ext cx="1090" cy="56"/>
              </a:xfrm>
              <a:prstGeom prst="rect">
                <a:avLst/>
              </a:prstGeom>
              <a:noFill/>
              <a:ln>
                <a:noFill/>
              </a:ln>
            </p:spPr>
            <p:txBody>
              <a:bodyPr anchorCtr="0" anchor="t" bIns="3600" lIns="3600" spcFirstLastPara="1" rIns="3600" wrap="square" tIns="3600">
                <a:noAutofit/>
              </a:bodyPr>
              <a:lstStyle/>
              <a:p>
                <a:pPr indent="0" lvl="0" marL="0" marR="0" rtl="0" algn="ctr">
                  <a:spcBef>
                    <a:spcPts val="0"/>
                  </a:spcBef>
                  <a:spcAft>
                    <a:spcPts val="0"/>
                  </a:spcAft>
                  <a:buNone/>
                </a:pPr>
                <a:r>
                  <a:rPr b="1" lang="en-US" sz="1000">
                    <a:solidFill>
                      <a:srgbClr val="FFFFFF"/>
                    </a:solidFill>
                    <a:latin typeface="Arial"/>
                    <a:ea typeface="Arial"/>
                    <a:cs typeface="Arial"/>
                    <a:sym typeface="Arial"/>
                  </a:rPr>
                  <a:t>Nearest Neighbors</a:t>
                </a:r>
                <a:endParaRPr/>
              </a:p>
            </p:txBody>
          </p:sp>
        </p:grpSp>
      </p:grpSp>
      <p:grpSp>
        <p:nvGrpSpPr>
          <p:cNvPr id="504" name="Google Shape;504;p25"/>
          <p:cNvGrpSpPr/>
          <p:nvPr/>
        </p:nvGrpSpPr>
        <p:grpSpPr>
          <a:xfrm>
            <a:off x="4615574" y="2093344"/>
            <a:ext cx="1654175" cy="1660525"/>
            <a:chOff x="4716" y="1432"/>
            <a:chExt cx="851" cy="1046"/>
          </a:xfrm>
        </p:grpSpPr>
        <p:sp>
          <p:nvSpPr>
            <p:cNvPr id="505" name="Google Shape;505;p25"/>
            <p:cNvSpPr/>
            <p:nvPr/>
          </p:nvSpPr>
          <p:spPr>
            <a:xfrm>
              <a:off x="4716" y="1432"/>
              <a:ext cx="851" cy="1046"/>
            </a:xfrm>
            <a:prstGeom prst="wedgeRectCallout">
              <a:avLst>
                <a:gd fmla="val -55287" name="adj1"/>
                <a:gd fmla="val -60421" name="adj2"/>
              </a:avLst>
            </a:prstGeom>
            <a:gradFill>
              <a:gsLst>
                <a:gs pos="0">
                  <a:schemeClr val="lt1"/>
                </a:gs>
                <a:gs pos="100000">
                  <a:srgbClr val="DDDDDD"/>
                </a:gs>
              </a:gsLst>
              <a:lin ang="5400000" scaled="0"/>
            </a:gradFill>
            <a:ln cap="flat" cmpd="sng" w="9525">
              <a:solidFill>
                <a:srgbClr val="999999"/>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rgbClr val="E20074"/>
                </a:buClr>
                <a:buSzPts val="1650"/>
                <a:buFont typeface="Noto Sans Symbols"/>
                <a:buNone/>
              </a:pPr>
              <a:r>
                <a:t/>
              </a:r>
              <a:endParaRPr sz="2200">
                <a:solidFill>
                  <a:srgbClr val="000000"/>
                </a:solidFill>
                <a:latin typeface="Arial"/>
                <a:ea typeface="Arial"/>
                <a:cs typeface="Arial"/>
                <a:sym typeface="Arial"/>
              </a:endParaRPr>
            </a:p>
          </p:txBody>
        </p:sp>
        <p:grpSp>
          <p:nvGrpSpPr>
            <p:cNvPr id="506" name="Google Shape;506;p25"/>
            <p:cNvGrpSpPr/>
            <p:nvPr/>
          </p:nvGrpSpPr>
          <p:grpSpPr>
            <a:xfrm>
              <a:off x="4743" y="1620"/>
              <a:ext cx="785" cy="797"/>
              <a:chOff x="931" y="2332"/>
              <a:chExt cx="1090" cy="1361"/>
            </a:xfrm>
          </p:grpSpPr>
          <p:sp>
            <p:nvSpPr>
              <p:cNvPr id="507" name="Google Shape;507;p25"/>
              <p:cNvSpPr/>
              <p:nvPr/>
            </p:nvSpPr>
            <p:spPr>
              <a:xfrm>
                <a:off x="932" y="2332"/>
                <a:ext cx="1089" cy="1361"/>
              </a:xfrm>
              <a:prstGeom prst="roundRect">
                <a:avLst>
                  <a:gd fmla="val 4685" name="adj"/>
                </a:avLst>
              </a:prstGeom>
              <a:gradFill>
                <a:gsLst>
                  <a:gs pos="0">
                    <a:schemeClr val="lt1"/>
                  </a:gs>
                  <a:gs pos="100000">
                    <a:srgbClr val="DDDDDD"/>
                  </a:gs>
                </a:gsLst>
                <a:lin ang="5400000" scaled="0"/>
              </a:gradFill>
              <a:ln cap="flat" cmpd="sng" w="9525">
                <a:solidFill>
                  <a:schemeClr val="lt2"/>
                </a:solidFill>
                <a:prstDash val="solid"/>
                <a:round/>
                <a:headEnd len="sm" w="sm" type="none"/>
                <a:tailEnd len="sm" w="sm" type="none"/>
              </a:ln>
              <a:effectLst>
                <a:outerShdw rotWithShape="0" algn="ctr" dir="4557825" dist="52363">
                  <a:srgbClr val="C0C0C0">
                    <a:alpha val="49803"/>
                  </a:srgbClr>
                </a:outerShdw>
              </a:effectLst>
            </p:spPr>
            <p:txBody>
              <a:bodyPr anchorCtr="0" anchor="ctr" bIns="45700" lIns="91425" spcFirstLastPara="1" rIns="91425" wrap="square" tIns="45700">
                <a:noAutofit/>
              </a:bodyPr>
              <a:lstStyle/>
              <a:p>
                <a:pPr indent="-85725" lvl="0" marL="85725" marR="0" rtl="0" algn="l">
                  <a:lnSpc>
                    <a:spcPct val="90000"/>
                  </a:lnSpc>
                  <a:spcBef>
                    <a:spcPts val="0"/>
                  </a:spcBef>
                  <a:spcAft>
                    <a:spcPts val="0"/>
                  </a:spcAft>
                  <a:buClr>
                    <a:srgbClr val="E20074"/>
                  </a:buClr>
                  <a:buSzPts val="900"/>
                  <a:buFont typeface="Noto Sans Symbols"/>
                  <a:buChar char="▪"/>
                </a:pPr>
                <a:r>
                  <a:rPr lang="en-US" sz="1200">
                    <a:solidFill>
                      <a:srgbClr val="000000"/>
                    </a:solidFill>
                    <a:latin typeface="Arial"/>
                    <a:ea typeface="Arial"/>
                    <a:cs typeface="Arial"/>
                    <a:sym typeface="Arial"/>
                  </a:rPr>
                  <a:t>The prediction was made based on the nearest neighbor.</a:t>
                </a:r>
                <a:endParaRPr/>
              </a:p>
            </p:txBody>
          </p:sp>
          <p:sp>
            <p:nvSpPr>
              <p:cNvPr id="508" name="Google Shape;508;p25"/>
              <p:cNvSpPr txBox="1"/>
              <p:nvPr/>
            </p:nvSpPr>
            <p:spPr>
              <a:xfrm>
                <a:off x="931" y="2361"/>
                <a:ext cx="1090" cy="1272"/>
              </a:xfrm>
              <a:prstGeom prst="rect">
                <a:avLst/>
              </a:prstGeom>
              <a:noFill/>
              <a:ln>
                <a:noFill/>
              </a:ln>
            </p:spPr>
            <p:txBody>
              <a:bodyPr anchorCtr="0" anchor="t" bIns="45700" lIns="91425" spcFirstLastPara="1" rIns="91425" wrap="square" tIns="45700">
                <a:noAutofit/>
              </a:bodyPr>
              <a:lstStyle/>
              <a:p>
                <a:pPr indent="-88900" lvl="0" marL="177800" marR="0" rtl="0" algn="l">
                  <a:lnSpc>
                    <a:spcPct val="90000"/>
                  </a:lnSpc>
                  <a:spcBef>
                    <a:spcPts val="0"/>
                  </a:spcBef>
                  <a:spcAft>
                    <a:spcPts val="0"/>
                  </a:spcAft>
                  <a:buClr>
                    <a:srgbClr val="E20074"/>
                  </a:buClr>
                  <a:buSzPts val="1400"/>
                  <a:buFont typeface="Noto Sans Symbols"/>
                  <a:buNone/>
                </a:pPr>
                <a:r>
                  <a:t/>
                </a:r>
                <a:endParaRPr sz="1400">
                  <a:solidFill>
                    <a:srgbClr val="000000"/>
                  </a:solidFill>
                  <a:latin typeface="Arial"/>
                  <a:ea typeface="Arial"/>
                  <a:cs typeface="Arial"/>
                  <a:sym typeface="Arial"/>
                </a:endParaRPr>
              </a:p>
            </p:txBody>
          </p:sp>
        </p:grpSp>
        <p:grpSp>
          <p:nvGrpSpPr>
            <p:cNvPr id="509" name="Google Shape;509;p25"/>
            <p:cNvGrpSpPr/>
            <p:nvPr/>
          </p:nvGrpSpPr>
          <p:grpSpPr>
            <a:xfrm>
              <a:off x="4747" y="1475"/>
              <a:ext cx="792" cy="136"/>
              <a:chOff x="340" y="1888"/>
              <a:chExt cx="1105" cy="136"/>
            </a:xfrm>
          </p:grpSpPr>
          <p:sp>
            <p:nvSpPr>
              <p:cNvPr id="510" name="Google Shape;510;p25"/>
              <p:cNvSpPr txBox="1"/>
              <p:nvPr/>
            </p:nvSpPr>
            <p:spPr>
              <a:xfrm>
                <a:off x="467" y="1900"/>
                <a:ext cx="566" cy="29"/>
              </a:xfrm>
              <a:prstGeom prst="rect">
                <a:avLst/>
              </a:prstGeom>
              <a:noFill/>
              <a:ln>
                <a:noFill/>
              </a:ln>
            </p:spPr>
            <p:txBody>
              <a:bodyPr anchorCtr="0" anchor="t" bIns="0" lIns="72000" spcFirstLastPara="1" rIns="0" wrap="square" tIns="36000">
                <a:noAutofit/>
              </a:bodyPr>
              <a:lstStyle/>
              <a:p>
                <a:pPr indent="0" lvl="0" marL="0" marR="0" rtl="0" algn="ctr">
                  <a:lnSpc>
                    <a:spcPct val="75000"/>
                  </a:lnSpc>
                  <a:spcBef>
                    <a:spcPts val="0"/>
                  </a:spcBef>
                  <a:spcAft>
                    <a:spcPts val="0"/>
                  </a:spcAft>
                  <a:buClr>
                    <a:srgbClr val="000000"/>
                  </a:buClr>
                  <a:buSzPts val="800"/>
                  <a:buFont typeface="Arial"/>
                  <a:buNone/>
                </a:pPr>
                <a:r>
                  <a:rPr b="1" lang="en-US" sz="1000">
                    <a:solidFill>
                      <a:srgbClr val="FFFFFF"/>
                    </a:solidFill>
                    <a:latin typeface="Arial"/>
                    <a:ea typeface="Arial"/>
                    <a:cs typeface="Arial"/>
                    <a:sym typeface="Arial"/>
                  </a:rPr>
                  <a:t>abcd</a:t>
                </a:r>
                <a:endParaRPr/>
              </a:p>
            </p:txBody>
          </p:sp>
          <p:grpSp>
            <p:nvGrpSpPr>
              <p:cNvPr id="511" name="Google Shape;511;p25"/>
              <p:cNvGrpSpPr/>
              <p:nvPr/>
            </p:nvGrpSpPr>
            <p:grpSpPr>
              <a:xfrm>
                <a:off x="340" y="1888"/>
                <a:ext cx="1089" cy="136"/>
                <a:chOff x="340" y="799"/>
                <a:chExt cx="2176" cy="590"/>
              </a:xfrm>
            </p:grpSpPr>
            <p:sp>
              <p:nvSpPr>
                <p:cNvPr id="512" name="Google Shape;512;p25"/>
                <p:cNvSpPr/>
                <p:nvPr/>
              </p:nvSpPr>
              <p:spPr>
                <a:xfrm>
                  <a:off x="340" y="799"/>
                  <a:ext cx="2176" cy="590"/>
                </a:xfrm>
                <a:prstGeom prst="roundRect">
                  <a:avLst>
                    <a:gd fmla="val 7287"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000">
                    <a:solidFill>
                      <a:srgbClr val="FFFFFF"/>
                    </a:solidFill>
                    <a:latin typeface="Arial"/>
                    <a:ea typeface="Arial"/>
                    <a:cs typeface="Arial"/>
                    <a:sym typeface="Arial"/>
                  </a:endParaRPr>
                </a:p>
              </p:txBody>
            </p:sp>
            <p:sp>
              <p:nvSpPr>
                <p:cNvPr id="513" name="Google Shape;513;p25"/>
                <p:cNvSpPr/>
                <p:nvPr/>
              </p:nvSpPr>
              <p:spPr>
                <a:xfrm>
                  <a:off x="344" y="807"/>
                  <a:ext cx="2169" cy="172"/>
                </a:xfrm>
                <a:prstGeom prst="roundRect">
                  <a:avLst>
                    <a:gd fmla="val 28486" name="adj"/>
                  </a:avLst>
                </a:prstGeom>
                <a:gradFill>
                  <a:gsLst>
                    <a:gs pos="0">
                      <a:schemeClr val="lt2"/>
                    </a:gs>
                    <a:gs pos="100000">
                      <a:schemeClr val="dk1"/>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20074"/>
                    </a:buClr>
                    <a:buSzPts val="1500"/>
                    <a:buFont typeface="Noto Sans Symbols"/>
                    <a:buNone/>
                  </a:pPr>
                  <a:r>
                    <a:t/>
                  </a:r>
                  <a:endParaRPr sz="2000">
                    <a:solidFill>
                      <a:srgbClr val="000000"/>
                    </a:solidFill>
                    <a:latin typeface="Arial"/>
                    <a:ea typeface="Arial"/>
                    <a:cs typeface="Arial"/>
                    <a:sym typeface="Arial"/>
                  </a:endParaRPr>
                </a:p>
              </p:txBody>
            </p:sp>
          </p:grpSp>
          <p:sp>
            <p:nvSpPr>
              <p:cNvPr id="514" name="Google Shape;514;p25"/>
              <p:cNvSpPr txBox="1"/>
              <p:nvPr/>
            </p:nvSpPr>
            <p:spPr>
              <a:xfrm>
                <a:off x="355" y="1915"/>
                <a:ext cx="1090" cy="56"/>
              </a:xfrm>
              <a:prstGeom prst="rect">
                <a:avLst/>
              </a:prstGeom>
              <a:noFill/>
              <a:ln>
                <a:noFill/>
              </a:ln>
            </p:spPr>
            <p:txBody>
              <a:bodyPr anchorCtr="0" anchor="t" bIns="3600" lIns="3600" spcFirstLastPara="1" rIns="3600" wrap="square" tIns="3600">
                <a:noAutofit/>
              </a:bodyPr>
              <a:lstStyle/>
              <a:p>
                <a:pPr indent="0" lvl="0" marL="0" marR="0" rtl="0" algn="ctr">
                  <a:spcBef>
                    <a:spcPts val="0"/>
                  </a:spcBef>
                  <a:spcAft>
                    <a:spcPts val="0"/>
                  </a:spcAft>
                  <a:buNone/>
                </a:pPr>
                <a:r>
                  <a:rPr b="1" lang="en-US" sz="1000">
                    <a:solidFill>
                      <a:srgbClr val="FFFFFF"/>
                    </a:solidFill>
                    <a:latin typeface="Arial"/>
                    <a:ea typeface="Arial"/>
                    <a:cs typeface="Arial"/>
                    <a:sym typeface="Arial"/>
                  </a:rPr>
                  <a:t>Prediction</a:t>
                </a:r>
                <a:endParaRPr/>
              </a:p>
            </p:txBody>
          </p:sp>
        </p:grpSp>
      </p:grpSp>
      <p:sp>
        <p:nvSpPr>
          <p:cNvPr id="515" name="Google Shape;515;p25"/>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Using predefined similarity measure: </a:t>
            </a:r>
            <a:endParaRPr sz="3200">
              <a:solidFill>
                <a:srgbClr val="002060"/>
              </a:solidFill>
              <a:latin typeface="Algerian"/>
              <a:ea typeface="Algerian"/>
              <a:cs typeface="Algerian"/>
              <a:sym typeface="Algeri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500"/>
                                        <p:tgtEl>
                                          <p:spTgt spid="3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500"/>
                                        <p:tgtEl>
                                          <p:spTgt spid="3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ppt_x</p:attrName>
                                        </p:attrNameLst>
                                      </p:cBhvr>
                                      <p:tavLst>
                                        <p:tav fmla="" tm="0">
                                          <p:val>
                                            <p:strVal val="#ppt_x-1"/>
                                          </p:val>
                                        </p:tav>
                                        <p:tav fmla="" tm="100000">
                                          <p:val>
                                            <p:strVal val="#ppt_x"/>
                                          </p:val>
                                        </p:tav>
                                      </p:tavLst>
                                    </p:anim>
                                  </p:childTnLst>
                                </p:cTn>
                              </p:par>
                              <p:par>
                                <p:cTn fill="hold" nodeType="withEffect" presetClass="exit" presetID="10" presetSubtype="0">
                                  <p:stCondLst>
                                    <p:cond delay="0"/>
                                  </p:stCondLst>
                                  <p:childTnLst>
                                    <p:animEffect filter="fade" transition="out">
                                      <p:cBhvr>
                                        <p:cTn dur="500"/>
                                        <p:tgtEl>
                                          <p:spTgt spid="471"/>
                                        </p:tgtEl>
                                      </p:cBhvr>
                                    </p:animEffect>
                                    <p:set>
                                      <p:cBhvr>
                                        <p:cTn dur="1" fill="hold">
                                          <p:stCondLst>
                                            <p:cond delay="500"/>
                                          </p:stCondLst>
                                        </p:cTn>
                                        <p:tgtEl>
                                          <p:spTgt spid="47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ppt_x</p:attrName>
                                        </p:attrNameLst>
                                      </p:cBhvr>
                                      <p:tavLst>
                                        <p:tav fmla="" tm="0">
                                          <p:val>
                                            <p:strVal val="#ppt_x-1"/>
                                          </p:val>
                                        </p:tav>
                                        <p:tav fmla="" tm="100000">
                                          <p:val>
                                            <p:strVal val="#ppt_x"/>
                                          </p:val>
                                        </p:tav>
                                      </p:tavLst>
                                    </p:anim>
                                  </p:childTnLst>
                                </p:cTn>
                              </p:par>
                              <p:par>
                                <p:cTn fill="hold" nodeType="withEffect" presetClass="exit" presetID="10" presetSubtype="0">
                                  <p:stCondLst>
                                    <p:cond delay="0"/>
                                  </p:stCondLst>
                                  <p:childTnLst>
                                    <p:animEffect filter="fade" transition="out">
                                      <p:cBhvr>
                                        <p:cTn dur="500"/>
                                        <p:tgtEl>
                                          <p:spTgt spid="482"/>
                                        </p:tgtEl>
                                      </p:cBhvr>
                                    </p:animEffect>
                                    <p:set>
                                      <p:cBhvr>
                                        <p:cTn dur="1" fill="hold">
                                          <p:stCondLst>
                                            <p:cond delay="500"/>
                                          </p:stCondLst>
                                        </p:cTn>
                                        <p:tgtEl>
                                          <p:spTgt spid="48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493"/>
                                        </p:tgtEl>
                                      </p:cBhvr>
                                    </p:animEffect>
                                    <p:set>
                                      <p:cBhvr>
                                        <p:cTn dur="1" fill="hold">
                                          <p:stCondLst>
                                            <p:cond delay="500"/>
                                          </p:stCondLst>
                                        </p:cTn>
                                        <p:tgtEl>
                                          <p:spTgt spid="4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6"/>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Matrix factorization Collaborative filtering: </a:t>
            </a:r>
            <a:endParaRPr sz="3200">
              <a:solidFill>
                <a:srgbClr val="002060"/>
              </a:solidFill>
              <a:latin typeface="Algerian"/>
              <a:ea typeface="Algerian"/>
              <a:cs typeface="Algerian"/>
              <a:sym typeface="Algerian"/>
            </a:endParaRPr>
          </a:p>
        </p:txBody>
      </p:sp>
      <p:sp>
        <p:nvSpPr>
          <p:cNvPr id="521" name="Google Shape;521;p26"/>
          <p:cNvSpPr txBox="1"/>
          <p:nvPr/>
        </p:nvSpPr>
        <p:spPr>
          <a:xfrm>
            <a:off x="402929" y="1050549"/>
            <a:ext cx="11468229" cy="52629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You may have watched thousands of </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Movies perhaps belonging to 10 groups </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namely </a:t>
            </a:r>
            <a:r>
              <a:rPr b="1" lang="en-US" sz="2800">
                <a:solidFill>
                  <a:schemeClr val="dk1"/>
                </a:solidFill>
                <a:latin typeface="Arial"/>
                <a:ea typeface="Arial"/>
                <a:cs typeface="Arial"/>
                <a:sym typeface="Arial"/>
              </a:rPr>
              <a:t>action, sci-fi, animation, ……</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So </a:t>
            </a:r>
            <a:r>
              <a:rPr b="1" lang="en-US" sz="2800">
                <a:solidFill>
                  <a:schemeClr val="dk1"/>
                </a:solidFill>
                <a:latin typeface="Arial"/>
                <a:ea typeface="Arial"/>
                <a:cs typeface="Arial"/>
                <a:sym typeface="Arial"/>
              </a:rPr>
              <a:t>10 </a:t>
            </a:r>
            <a:r>
              <a:rPr lang="en-US" sz="2800">
                <a:solidFill>
                  <a:schemeClr val="dk1"/>
                </a:solidFill>
                <a:latin typeface="Arial"/>
                <a:ea typeface="Arial"/>
                <a:cs typeface="Arial"/>
                <a:sym typeface="Arial"/>
              </a:rPr>
              <a:t>numbers are enough to describe </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your taste.</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Likewise, </a:t>
            </a:r>
            <a:r>
              <a:rPr b="1" lang="en-US" sz="2800">
                <a:solidFill>
                  <a:schemeClr val="dk1"/>
                </a:solidFill>
                <a:latin typeface="Arial"/>
                <a:ea typeface="Arial"/>
                <a:cs typeface="Arial"/>
                <a:sym typeface="Arial"/>
              </a:rPr>
              <a:t>Titanic </a:t>
            </a:r>
            <a:r>
              <a:rPr lang="en-US" sz="2800">
                <a:solidFill>
                  <a:schemeClr val="dk1"/>
                </a:solidFill>
                <a:latin typeface="Arial"/>
                <a:ea typeface="Arial"/>
                <a:cs typeface="Arial"/>
                <a:sym typeface="Arial"/>
              </a:rPr>
              <a:t>has been watched by millions of people, but perhaps,</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10 numbers are not enough to describe its features. </a:t>
            </a:r>
            <a:endParaRPr/>
          </a:p>
          <a:p>
            <a:pPr indent="0" lvl="0" marL="0" marR="0" rtl="0" algn="l">
              <a:lnSpc>
                <a:spcPct val="150000"/>
              </a:lnSpc>
              <a:spcBef>
                <a:spcPts val="0"/>
              </a:spcBef>
              <a:spcAft>
                <a:spcPts val="0"/>
              </a:spcAft>
              <a:buNone/>
            </a:pPr>
            <a:r>
              <a:rPr b="1" lang="en-US" sz="2800">
                <a:solidFill>
                  <a:schemeClr val="dk1"/>
                </a:solidFill>
                <a:latin typeface="Arial"/>
                <a:ea typeface="Arial"/>
                <a:cs typeface="Arial"/>
                <a:sym typeface="Arial"/>
              </a:rPr>
              <a:t>Magic: </a:t>
            </a:r>
            <a:r>
              <a:rPr lang="en-US" sz="2800">
                <a:solidFill>
                  <a:schemeClr val="dk1"/>
                </a:solidFill>
                <a:latin typeface="Arial"/>
                <a:ea typeface="Arial"/>
                <a:cs typeface="Arial"/>
                <a:sym typeface="Arial"/>
              </a:rPr>
              <a:t>These hidden aspects can be discovered by this technique !!</a:t>
            </a:r>
            <a:endParaRPr b="1" sz="2800">
              <a:solidFill>
                <a:schemeClr val="dk1"/>
              </a:solidFill>
              <a:latin typeface="Arial"/>
              <a:ea typeface="Arial"/>
              <a:cs typeface="Arial"/>
              <a:sym typeface="Arial"/>
            </a:endParaRPr>
          </a:p>
        </p:txBody>
      </p:sp>
      <p:pic>
        <p:nvPicPr>
          <p:cNvPr id="522" name="Google Shape;522;p26"/>
          <p:cNvPicPr preferRelativeResize="0"/>
          <p:nvPr/>
        </p:nvPicPr>
        <p:blipFill rotWithShape="1">
          <a:blip r:embed="rId3">
            <a:alphaModFix/>
          </a:blip>
          <a:srcRect b="0" l="0" r="0" t="0"/>
          <a:stretch/>
        </p:blipFill>
        <p:spPr>
          <a:xfrm>
            <a:off x="7710985" y="1374728"/>
            <a:ext cx="2374711" cy="255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27"/>
          <p:cNvPicPr preferRelativeResize="0"/>
          <p:nvPr/>
        </p:nvPicPr>
        <p:blipFill rotWithShape="1">
          <a:blip r:embed="rId3">
            <a:alphaModFix/>
          </a:blip>
          <a:srcRect b="0" l="0" r="0" t="0"/>
          <a:stretch/>
        </p:blipFill>
        <p:spPr>
          <a:xfrm>
            <a:off x="0" y="1469966"/>
            <a:ext cx="5538273" cy="4937930"/>
          </a:xfrm>
          <a:prstGeom prst="rect">
            <a:avLst/>
          </a:prstGeom>
          <a:noFill/>
          <a:ln>
            <a:noFill/>
          </a:ln>
        </p:spPr>
      </p:pic>
      <p:sp>
        <p:nvSpPr>
          <p:cNvPr id="528" name="Google Shape;528;p27"/>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Matrix factorization Collaborative filtering: </a:t>
            </a:r>
            <a:endParaRPr sz="3200">
              <a:solidFill>
                <a:srgbClr val="002060"/>
              </a:solidFill>
              <a:latin typeface="Algerian"/>
              <a:ea typeface="Algerian"/>
              <a:cs typeface="Algerian"/>
              <a:sym typeface="Algerian"/>
            </a:endParaRPr>
          </a:p>
        </p:txBody>
      </p:sp>
      <p:sp>
        <p:nvSpPr>
          <p:cNvPr id="529" name="Google Shape;529;p27"/>
          <p:cNvSpPr txBox="1"/>
          <p:nvPr/>
        </p:nvSpPr>
        <p:spPr>
          <a:xfrm>
            <a:off x="5538272" y="1019863"/>
            <a:ext cx="6512701" cy="5521512"/>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In the Recommendation Systems field, Singular Value Decomposition (SVD) models users and items as vectors of latent features which when cross product produce the rating for the user of the item </a:t>
            </a:r>
            <a:endParaRPr/>
          </a:p>
          <a:p>
            <a:pPr indent="-177800" lvl="0" marL="0" marR="0" rtl="0" algn="l">
              <a:spcBef>
                <a:spcPts val="84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With SVD a matrix is factored into a series of linear approximations that expose the underlying structure of the matrix.</a:t>
            </a:r>
            <a:endParaRPr/>
          </a:p>
          <a:p>
            <a:pPr indent="-177800" lvl="0" marL="0" marR="0" rtl="0" algn="l">
              <a:spcBef>
                <a:spcPts val="84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The goal is to uncover latent features that explain observed ratings.</a:t>
            </a:r>
            <a:endParaRPr sz="28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8"/>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Problems with Collaborative filtering: </a:t>
            </a:r>
            <a:endParaRPr sz="3200">
              <a:solidFill>
                <a:srgbClr val="002060"/>
              </a:solidFill>
              <a:latin typeface="Algerian"/>
              <a:ea typeface="Algerian"/>
              <a:cs typeface="Algerian"/>
              <a:sym typeface="Algerian"/>
            </a:endParaRPr>
          </a:p>
        </p:txBody>
      </p:sp>
      <p:sp>
        <p:nvSpPr>
          <p:cNvPr id="535" name="Google Shape;535;p28"/>
          <p:cNvSpPr txBox="1"/>
          <p:nvPr/>
        </p:nvSpPr>
        <p:spPr>
          <a:xfrm>
            <a:off x="402929" y="1050549"/>
            <a:ext cx="11468229" cy="563231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Scale</a:t>
            </a:r>
            <a:endParaRPr/>
          </a:p>
          <a:p>
            <a:pPr indent="0" lvl="1" marL="457200" marR="0" rtl="0" algn="l">
              <a:lnSpc>
                <a:spcPct val="150000"/>
              </a:lnSpc>
              <a:spcBef>
                <a:spcPts val="0"/>
              </a:spcBef>
              <a:spcAft>
                <a:spcPts val="0"/>
              </a:spcAft>
              <a:buNone/>
            </a:pPr>
            <a:r>
              <a:rPr b="0" i="0" lang="en-US" sz="2400" u="none" cap="none" strike="noStrike">
                <a:solidFill>
                  <a:schemeClr val="dk1"/>
                </a:solidFill>
                <a:latin typeface="Arial"/>
                <a:ea typeface="Arial"/>
                <a:cs typeface="Arial"/>
                <a:sym typeface="Arial"/>
              </a:rPr>
              <a:t>	- Netflix(2007) : 5M users, 50K movies, 1.4B ratings</a:t>
            </a:r>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Sparse Data</a:t>
            </a:r>
            <a:endParaRPr/>
          </a:p>
          <a:p>
            <a:pPr indent="0" lvl="0" marL="0" marR="0" rtl="0" algn="l">
              <a:lnSpc>
                <a:spcPct val="150000"/>
              </a:lnSpc>
              <a:spcBef>
                <a:spcPts val="0"/>
              </a:spcBef>
              <a:spcAft>
                <a:spcPts val="0"/>
              </a:spcAft>
              <a:buNone/>
            </a:pPr>
            <a:r>
              <a:rPr b="1" lang="en-US" sz="2400">
                <a:solidFill>
                  <a:schemeClr val="dk1"/>
                </a:solidFill>
                <a:latin typeface="Arial"/>
                <a:ea typeface="Arial"/>
                <a:cs typeface="Arial"/>
                <a:sym typeface="Arial"/>
              </a:rPr>
              <a:t>	- </a:t>
            </a:r>
            <a:r>
              <a:rPr lang="en-US" sz="2400">
                <a:solidFill>
                  <a:schemeClr val="dk1"/>
                </a:solidFill>
                <a:latin typeface="Arial"/>
                <a:ea typeface="Arial"/>
                <a:cs typeface="Arial"/>
                <a:sym typeface="Arial"/>
              </a:rPr>
              <a:t>I have rated only one book on amazon</a:t>
            </a:r>
            <a:endParaRPr b="1" sz="2400">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Cold – Start</a:t>
            </a:r>
            <a:endParaRPr/>
          </a:p>
          <a:p>
            <a:pPr indent="0" lvl="0" marL="0" marR="0" rtl="0" algn="l">
              <a:lnSpc>
                <a:spcPct val="150000"/>
              </a:lnSpc>
              <a:spcBef>
                <a:spcPts val="0"/>
              </a:spcBef>
              <a:spcAft>
                <a:spcPts val="0"/>
              </a:spcAft>
              <a:buNone/>
            </a:pPr>
            <a:r>
              <a:rPr b="1" lang="en-US" sz="2400">
                <a:solidFill>
                  <a:schemeClr val="dk1"/>
                </a:solidFill>
                <a:latin typeface="Arial"/>
                <a:ea typeface="Arial"/>
                <a:cs typeface="Arial"/>
                <a:sym typeface="Arial"/>
              </a:rPr>
              <a:t>	- </a:t>
            </a:r>
            <a:r>
              <a:rPr lang="en-US" sz="2400">
                <a:solidFill>
                  <a:schemeClr val="dk1"/>
                </a:solidFill>
                <a:latin typeface="Arial"/>
                <a:ea typeface="Arial"/>
                <a:cs typeface="Arial"/>
                <a:sym typeface="Arial"/>
              </a:rPr>
              <a:t>New users and items don’t have history</a:t>
            </a:r>
            <a:endParaRPr b="1" sz="2400">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Popularity Bias</a:t>
            </a:r>
            <a:endParaRPr/>
          </a:p>
          <a:p>
            <a:pPr indent="0" lvl="0" marL="0" marR="0" rtl="0" algn="l">
              <a:lnSpc>
                <a:spcPct val="150000"/>
              </a:lnSpc>
              <a:spcBef>
                <a:spcPts val="0"/>
              </a:spcBef>
              <a:spcAft>
                <a:spcPts val="0"/>
              </a:spcAft>
              <a:buNone/>
            </a:pPr>
            <a:r>
              <a:rPr b="1" lang="en-US" sz="2400">
                <a:solidFill>
                  <a:schemeClr val="dk1"/>
                </a:solidFill>
                <a:latin typeface="Arial"/>
                <a:ea typeface="Arial"/>
                <a:cs typeface="Arial"/>
                <a:sym typeface="Arial"/>
              </a:rPr>
              <a:t>	- </a:t>
            </a:r>
            <a:r>
              <a:rPr lang="en-US" sz="2400">
                <a:solidFill>
                  <a:schemeClr val="dk1"/>
                </a:solidFill>
                <a:latin typeface="Arial"/>
                <a:ea typeface="Arial"/>
                <a:cs typeface="Arial"/>
                <a:sym typeface="Arial"/>
              </a:rPr>
              <a:t>Everyone reads “Harry Potter”</a:t>
            </a:r>
            <a:endParaRPr b="1" sz="2400">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Long Tail</a:t>
            </a:r>
            <a:endParaRPr b="1" sz="2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2400">
                <a:solidFill>
                  <a:schemeClr val="dk1"/>
                </a:solidFill>
                <a:latin typeface="Arial"/>
                <a:ea typeface="Arial"/>
                <a:cs typeface="Arial"/>
                <a:sym typeface="Arial"/>
              </a:rPr>
              <a:t>	- </a:t>
            </a:r>
            <a:r>
              <a:rPr lang="en-US" sz="2400">
                <a:solidFill>
                  <a:schemeClr val="dk1"/>
                </a:solidFill>
                <a:latin typeface="Arial"/>
                <a:ea typeface="Arial"/>
                <a:cs typeface="Arial"/>
                <a:sym typeface="Arial"/>
              </a:rPr>
              <a:t>Many items have only few ratings.</a:t>
            </a:r>
            <a:endParaRPr b="1" sz="2400">
              <a:solidFill>
                <a:schemeClr val="dk1"/>
              </a:solidFill>
              <a:latin typeface="Arial"/>
              <a:ea typeface="Arial"/>
              <a:cs typeface="Arial"/>
              <a:sym typeface="Arial"/>
            </a:endParaRPr>
          </a:p>
        </p:txBody>
      </p:sp>
      <p:pic>
        <p:nvPicPr>
          <p:cNvPr id="536" name="Google Shape;536;p28"/>
          <p:cNvPicPr preferRelativeResize="0"/>
          <p:nvPr/>
        </p:nvPicPr>
        <p:blipFill rotWithShape="1">
          <a:blip r:embed="rId3">
            <a:alphaModFix/>
          </a:blip>
          <a:srcRect b="0" l="0" r="0" t="0"/>
          <a:stretch/>
        </p:blipFill>
        <p:spPr>
          <a:xfrm>
            <a:off x="8282789" y="4682644"/>
            <a:ext cx="2914600" cy="2000216"/>
          </a:xfrm>
          <a:prstGeom prst="rect">
            <a:avLst/>
          </a:prstGeom>
          <a:noFill/>
          <a:ln>
            <a:noFill/>
          </a:ln>
        </p:spPr>
      </p:pic>
      <p:pic>
        <p:nvPicPr>
          <p:cNvPr id="537" name="Google Shape;537;p28"/>
          <p:cNvPicPr preferRelativeResize="0"/>
          <p:nvPr/>
        </p:nvPicPr>
        <p:blipFill rotWithShape="1">
          <a:blip r:embed="rId4">
            <a:alphaModFix/>
          </a:blip>
          <a:srcRect b="0" l="0" r="0" t="0"/>
          <a:stretch/>
        </p:blipFill>
        <p:spPr>
          <a:xfrm>
            <a:off x="7237600" y="2329516"/>
            <a:ext cx="1755279" cy="1298906"/>
          </a:xfrm>
          <a:prstGeom prst="rect">
            <a:avLst/>
          </a:prstGeom>
          <a:noFill/>
          <a:ln>
            <a:noFill/>
          </a:ln>
        </p:spPr>
      </p:pic>
      <p:pic>
        <p:nvPicPr>
          <p:cNvPr descr="http://www.einsteinsoilery.com/wp-content/uploads/2011/11/boise-meridian-idaho-cold-weather-car-start.jpg" id="538" name="Google Shape;538;p28"/>
          <p:cNvPicPr preferRelativeResize="0"/>
          <p:nvPr/>
        </p:nvPicPr>
        <p:blipFill rotWithShape="1">
          <a:blip r:embed="rId5">
            <a:alphaModFix/>
          </a:blip>
          <a:srcRect b="0" l="0" r="0" t="0"/>
          <a:stretch/>
        </p:blipFill>
        <p:spPr>
          <a:xfrm>
            <a:off x="9495914" y="2899052"/>
            <a:ext cx="2375244" cy="17835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9"/>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Working of content based filtering: </a:t>
            </a:r>
            <a:endParaRPr sz="3200">
              <a:solidFill>
                <a:srgbClr val="002060"/>
              </a:solidFill>
              <a:latin typeface="Algerian"/>
              <a:ea typeface="Algerian"/>
              <a:cs typeface="Algerian"/>
              <a:sym typeface="Algerian"/>
            </a:endParaRPr>
          </a:p>
        </p:txBody>
      </p:sp>
      <p:sp>
        <p:nvSpPr>
          <p:cNvPr id="544" name="Google Shape;544;p29"/>
          <p:cNvSpPr txBox="1"/>
          <p:nvPr/>
        </p:nvSpPr>
        <p:spPr>
          <a:xfrm>
            <a:off x="402929" y="1050549"/>
            <a:ext cx="6093405" cy="590931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In contrast to collaborative filtering, these use additional information about</a:t>
            </a:r>
            <a:endParaRPr/>
          </a:p>
          <a:p>
            <a:pPr indent="0" lvl="0" marL="0" marR="0" rtl="0" algn="l">
              <a:lnSpc>
                <a:spcPct val="150000"/>
              </a:lnSpc>
              <a:spcBef>
                <a:spcPts val="0"/>
              </a:spcBef>
              <a:spcAft>
                <a:spcPts val="0"/>
              </a:spcAft>
              <a:buNone/>
            </a:pPr>
            <a:r>
              <a:rPr b="1" lang="en-US" sz="2800">
                <a:solidFill>
                  <a:schemeClr val="dk1"/>
                </a:solidFill>
                <a:latin typeface="Arial"/>
                <a:ea typeface="Arial"/>
                <a:cs typeface="Arial"/>
                <a:sym typeface="Arial"/>
              </a:rPr>
              <a:t>User/items </a:t>
            </a:r>
            <a:r>
              <a:rPr lang="en-US" sz="2800">
                <a:solidFill>
                  <a:schemeClr val="dk1"/>
                </a:solidFill>
                <a:latin typeface="Arial"/>
                <a:ea typeface="Arial"/>
                <a:cs typeface="Arial"/>
                <a:sym typeface="Arial"/>
              </a:rPr>
              <a:t>to make predictions.</a:t>
            </a:r>
            <a:endParaRPr/>
          </a:p>
          <a:p>
            <a:pPr indent="0" lvl="0" marL="0" marR="0" rtl="0" algn="l">
              <a:lnSpc>
                <a:spcPct val="150000"/>
              </a:lnSpc>
              <a:spcBef>
                <a:spcPts val="0"/>
              </a:spcBef>
              <a:spcAft>
                <a:spcPts val="0"/>
              </a:spcAft>
              <a:buNone/>
            </a:pPr>
            <a:r>
              <a:t/>
            </a:r>
            <a:endParaRPr b="1" sz="2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Our system input is the feature of the user and feature of the item. Our system output will be the prediction of whether or nor the user will like or dislike them.</a:t>
            </a:r>
            <a:endParaRPr/>
          </a:p>
        </p:txBody>
      </p:sp>
      <p:pic>
        <p:nvPicPr>
          <p:cNvPr id="545" name="Google Shape;545;p29"/>
          <p:cNvPicPr preferRelativeResize="0"/>
          <p:nvPr/>
        </p:nvPicPr>
        <p:blipFill rotWithShape="1">
          <a:blip r:embed="rId3">
            <a:alphaModFix/>
          </a:blip>
          <a:srcRect b="0" l="0" r="0" t="0"/>
          <a:stretch/>
        </p:blipFill>
        <p:spPr>
          <a:xfrm>
            <a:off x="6346208" y="1720257"/>
            <a:ext cx="5845791" cy="39299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nvSpPr>
        <p:spPr>
          <a:xfrm>
            <a:off x="655092" y="477672"/>
            <a:ext cx="52680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Can google help me ???</a:t>
            </a:r>
            <a:endParaRPr sz="3200">
              <a:solidFill>
                <a:srgbClr val="002060"/>
              </a:solidFill>
              <a:latin typeface="Algerian"/>
              <a:ea typeface="Algerian"/>
              <a:cs typeface="Algerian"/>
              <a:sym typeface="Algerian"/>
            </a:endParaRPr>
          </a:p>
        </p:txBody>
      </p:sp>
      <p:sp>
        <p:nvSpPr>
          <p:cNvPr id="103" name="Google Shape;103;p3"/>
          <p:cNvSpPr txBox="1"/>
          <p:nvPr/>
        </p:nvSpPr>
        <p:spPr>
          <a:xfrm>
            <a:off x="1680951" y="1326203"/>
            <a:ext cx="10288135" cy="2308324"/>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Yes, But only when we really know what we are looking for ….. </a:t>
            </a:r>
            <a:endParaRPr/>
          </a:p>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What if I just want some interesting music tracks ??</a:t>
            </a:r>
            <a:endParaRPr sz="3200">
              <a:solidFill>
                <a:schemeClr val="dk1"/>
              </a:solidFill>
              <a:latin typeface="Arial"/>
              <a:ea typeface="Arial"/>
              <a:cs typeface="Arial"/>
              <a:sym typeface="Arial"/>
            </a:endParaRPr>
          </a:p>
        </p:txBody>
      </p:sp>
      <p:sp>
        <p:nvSpPr>
          <p:cNvPr id="104" name="Google Shape;104;p3"/>
          <p:cNvSpPr txBox="1"/>
          <p:nvPr/>
        </p:nvSpPr>
        <p:spPr>
          <a:xfrm>
            <a:off x="3482454" y="4314969"/>
            <a:ext cx="526803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Rockwell"/>
                <a:ea typeface="Rockwell"/>
                <a:cs typeface="Rockwell"/>
                <a:sym typeface="Rockwell"/>
              </a:rPr>
              <a:t>Btw, what does it mean by 	“interesting” ??</a:t>
            </a:r>
            <a:endParaRPr sz="3200">
              <a:solidFill>
                <a:srgbClr val="002060"/>
              </a:solidFill>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0"/>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Measuring Similarity:</a:t>
            </a:r>
            <a:endParaRPr sz="3200">
              <a:solidFill>
                <a:srgbClr val="002060"/>
              </a:solidFill>
              <a:latin typeface="Algerian"/>
              <a:ea typeface="Algerian"/>
              <a:cs typeface="Algerian"/>
              <a:sym typeface="Algerian"/>
            </a:endParaRPr>
          </a:p>
        </p:txBody>
      </p:sp>
      <p:sp>
        <p:nvSpPr>
          <p:cNvPr id="551" name="Google Shape;551;p30"/>
          <p:cNvSpPr txBox="1"/>
          <p:nvPr/>
        </p:nvSpPr>
        <p:spPr>
          <a:xfrm>
            <a:off x="402929" y="1050549"/>
            <a:ext cx="11227597" cy="203132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Noto Sans Symbols"/>
              <a:buChar char="▪"/>
            </a:pPr>
            <a:r>
              <a:rPr b="1" lang="en-US" sz="2800">
                <a:solidFill>
                  <a:schemeClr val="dk1"/>
                </a:solidFill>
                <a:latin typeface="Calibri"/>
                <a:ea typeface="Calibri"/>
                <a:cs typeface="Calibri"/>
                <a:sym typeface="Calibri"/>
              </a:rPr>
              <a:t>Cosine, TF – IDF </a:t>
            </a:r>
            <a:r>
              <a:rPr lang="en-US" sz="2800">
                <a:solidFill>
                  <a:schemeClr val="dk1"/>
                </a:solidFill>
                <a:latin typeface="Calibri"/>
                <a:ea typeface="Calibri"/>
                <a:cs typeface="Calibri"/>
                <a:sym typeface="Calibri"/>
              </a:rPr>
              <a:t>as in standard information retrieval</a:t>
            </a:r>
            <a:endParaRPr/>
          </a:p>
          <a:p>
            <a:pPr indent="-457200" lvl="0" marL="457200" marR="0" rtl="0" algn="l">
              <a:lnSpc>
                <a:spcPct val="150000"/>
              </a:lnSpc>
              <a:spcBef>
                <a:spcPts val="0"/>
              </a:spcBef>
              <a:spcAft>
                <a:spcPts val="0"/>
              </a:spcAft>
              <a:buClr>
                <a:schemeClr val="dk1"/>
              </a:buClr>
              <a:buSzPts val="2800"/>
              <a:buFont typeface="Noto Sans Symbols"/>
              <a:buChar char="▪"/>
            </a:pPr>
            <a:r>
              <a:rPr b="1" lang="en-US" sz="2800">
                <a:solidFill>
                  <a:schemeClr val="dk1"/>
                </a:solidFill>
                <a:latin typeface="Arial"/>
                <a:ea typeface="Arial"/>
                <a:cs typeface="Arial"/>
                <a:sym typeface="Arial"/>
              </a:rPr>
              <a:t>KL Divergence </a:t>
            </a:r>
            <a:r>
              <a:rPr lang="en-US" sz="2800">
                <a:solidFill>
                  <a:schemeClr val="dk1"/>
                </a:solidFill>
                <a:latin typeface="Arial"/>
                <a:ea typeface="Arial"/>
                <a:cs typeface="Arial"/>
                <a:sym typeface="Arial"/>
              </a:rPr>
              <a:t>for probability oriented</a:t>
            </a:r>
            <a:endParaRPr/>
          </a:p>
          <a:p>
            <a:pPr indent="-457200" lvl="0" marL="457200" marR="0" rtl="0" algn="l">
              <a:lnSpc>
                <a:spcPct val="150000"/>
              </a:lnSpc>
              <a:spcBef>
                <a:spcPts val="0"/>
              </a:spcBef>
              <a:spcAft>
                <a:spcPts val="0"/>
              </a:spcAft>
              <a:buClr>
                <a:schemeClr val="dk1"/>
              </a:buClr>
              <a:buSzPts val="2800"/>
              <a:buFont typeface="Noto Sans Symbols"/>
              <a:buChar char="▪"/>
            </a:pPr>
            <a:r>
              <a:rPr b="1" lang="en-US" sz="2800">
                <a:solidFill>
                  <a:schemeClr val="dk1"/>
                </a:solidFill>
                <a:latin typeface="Arial"/>
                <a:ea typeface="Arial"/>
                <a:cs typeface="Arial"/>
                <a:sym typeface="Arial"/>
              </a:rPr>
              <a:t>Euclidian Dimensionality</a:t>
            </a:r>
            <a:endParaRPr/>
          </a:p>
        </p:txBody>
      </p:sp>
      <p:pic>
        <p:nvPicPr>
          <p:cNvPr id="552" name="Google Shape;552;p30"/>
          <p:cNvPicPr preferRelativeResize="0"/>
          <p:nvPr/>
        </p:nvPicPr>
        <p:blipFill rotWithShape="1">
          <a:blip r:embed="rId3">
            <a:alphaModFix/>
          </a:blip>
          <a:srcRect b="0" l="0" r="0" t="0"/>
          <a:stretch/>
        </p:blipFill>
        <p:spPr>
          <a:xfrm>
            <a:off x="5451057" y="2294020"/>
            <a:ext cx="6612606" cy="44276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1"/>
          <p:cNvSpPr/>
          <p:nvPr/>
        </p:nvSpPr>
        <p:spPr>
          <a:xfrm>
            <a:off x="402929" y="1064526"/>
            <a:ext cx="11388737" cy="461664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No need for data on other users.</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	- No cold-start or sparsity problems.</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Able to  recommend to users with unique tastes.</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Able to recommend new and unpopular items</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	- No first-rater problem.</a:t>
            </a:r>
            <a:endParaRPr/>
          </a:p>
          <a:p>
            <a:pPr indent="-457200" lvl="0" marL="457200" marR="0" rtl="0" algn="l">
              <a:lnSpc>
                <a:spcPct val="150000"/>
              </a:lnSpc>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Can provide explanations of recommended items by listing content-features that caused an item to be recommended.</a:t>
            </a:r>
            <a:endParaRPr/>
          </a:p>
        </p:txBody>
      </p:sp>
      <p:sp>
        <p:nvSpPr>
          <p:cNvPr id="558" name="Google Shape;558;p31"/>
          <p:cNvSpPr txBox="1"/>
          <p:nvPr/>
        </p:nvSpPr>
        <p:spPr>
          <a:xfrm>
            <a:off x="402929" y="233762"/>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Advantages of content based filtering: </a:t>
            </a:r>
            <a:endParaRPr sz="3200">
              <a:solidFill>
                <a:srgbClr val="002060"/>
              </a:solidFill>
              <a:latin typeface="Algerian"/>
              <a:ea typeface="Algerian"/>
              <a:cs typeface="Algerian"/>
              <a:sym typeface="Algeri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2"/>
          <p:cNvSpPr txBox="1"/>
          <p:nvPr/>
        </p:nvSpPr>
        <p:spPr>
          <a:xfrm>
            <a:off x="402929" y="233762"/>
            <a:ext cx="107944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Content based filtering: </a:t>
            </a:r>
            <a:endParaRPr sz="3200">
              <a:solidFill>
                <a:srgbClr val="002060"/>
              </a:solidFill>
              <a:latin typeface="Algerian"/>
              <a:ea typeface="Algerian"/>
              <a:cs typeface="Algerian"/>
              <a:sym typeface="Algerian"/>
            </a:endParaRPr>
          </a:p>
        </p:txBody>
      </p:sp>
      <p:sp>
        <p:nvSpPr>
          <p:cNvPr id="564" name="Google Shape;564;p32"/>
          <p:cNvSpPr txBox="1"/>
          <p:nvPr/>
        </p:nvSpPr>
        <p:spPr>
          <a:xfrm>
            <a:off x="402929" y="2052307"/>
            <a:ext cx="10794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Algerian"/>
                <a:ea typeface="Algerian"/>
                <a:cs typeface="Algerian"/>
                <a:sym typeface="Algerian"/>
              </a:rPr>
              <a:t>Approach 1: using rated content to recommend</a:t>
            </a:r>
            <a:endParaRPr sz="2400">
              <a:solidFill>
                <a:srgbClr val="002060"/>
              </a:solidFill>
              <a:latin typeface="Algerian"/>
              <a:ea typeface="Algerian"/>
              <a:cs typeface="Algerian"/>
              <a:sym typeface="Algerian"/>
            </a:endParaRPr>
          </a:p>
        </p:txBody>
      </p:sp>
      <p:sp>
        <p:nvSpPr>
          <p:cNvPr id="565" name="Google Shape;565;p32"/>
          <p:cNvSpPr txBox="1"/>
          <p:nvPr/>
        </p:nvSpPr>
        <p:spPr>
          <a:xfrm>
            <a:off x="402929" y="872800"/>
            <a:ext cx="10460689" cy="112524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chemeClr val="dk1"/>
                </a:solidFill>
                <a:latin typeface="Arial"/>
                <a:ea typeface="Arial"/>
                <a:cs typeface="Arial"/>
                <a:sym typeface="Arial"/>
              </a:rPr>
              <a:t>In this approach contents of the product are already rated and based on the user’s preference, then a rating is predicted for a similar product. .</a:t>
            </a:r>
            <a:endParaRPr sz="2400">
              <a:solidFill>
                <a:schemeClr val="dk1"/>
              </a:solidFill>
              <a:latin typeface="Arial"/>
              <a:ea typeface="Arial"/>
              <a:cs typeface="Arial"/>
              <a:sym typeface="Arial"/>
            </a:endParaRPr>
          </a:p>
        </p:txBody>
      </p:sp>
      <p:pic>
        <p:nvPicPr>
          <p:cNvPr id="566" name="Google Shape;566;p32"/>
          <p:cNvPicPr preferRelativeResize="0"/>
          <p:nvPr/>
        </p:nvPicPr>
        <p:blipFill rotWithShape="1">
          <a:blip r:embed="rId3">
            <a:alphaModFix/>
          </a:blip>
          <a:srcRect b="0" l="0" r="0" t="0"/>
          <a:stretch/>
        </p:blipFill>
        <p:spPr>
          <a:xfrm>
            <a:off x="402929" y="2670128"/>
            <a:ext cx="6467475" cy="1790700"/>
          </a:xfrm>
          <a:prstGeom prst="rect">
            <a:avLst/>
          </a:prstGeom>
          <a:noFill/>
          <a:ln>
            <a:noFill/>
          </a:ln>
        </p:spPr>
      </p:pic>
      <p:pic>
        <p:nvPicPr>
          <p:cNvPr id="567" name="Google Shape;567;p32"/>
          <p:cNvPicPr preferRelativeResize="0"/>
          <p:nvPr/>
        </p:nvPicPr>
        <p:blipFill rotWithShape="1">
          <a:blip r:embed="rId4">
            <a:alphaModFix/>
          </a:blip>
          <a:srcRect b="0" l="0" r="0" t="0"/>
          <a:stretch/>
        </p:blipFill>
        <p:spPr>
          <a:xfrm>
            <a:off x="5332507" y="4850286"/>
            <a:ext cx="6467475" cy="1743075"/>
          </a:xfrm>
          <a:prstGeom prst="rect">
            <a:avLst/>
          </a:prstGeom>
          <a:noFill/>
          <a:ln>
            <a:noFill/>
          </a:ln>
        </p:spPr>
      </p:pic>
      <p:sp>
        <p:nvSpPr>
          <p:cNvPr id="568" name="Google Shape;568;p32"/>
          <p:cNvSpPr txBox="1"/>
          <p:nvPr/>
        </p:nvSpPr>
        <p:spPr>
          <a:xfrm>
            <a:off x="2282321" y="4433988"/>
            <a:ext cx="1519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User Ratings</a:t>
            </a:r>
            <a:endParaRPr sz="1800">
              <a:solidFill>
                <a:schemeClr val="dk1"/>
              </a:solidFill>
              <a:latin typeface="Arial"/>
              <a:ea typeface="Arial"/>
              <a:cs typeface="Arial"/>
              <a:sym typeface="Arial"/>
            </a:endParaRPr>
          </a:p>
        </p:txBody>
      </p:sp>
      <p:sp>
        <p:nvSpPr>
          <p:cNvPr id="569" name="Google Shape;569;p32"/>
          <p:cNvSpPr txBox="1"/>
          <p:nvPr/>
        </p:nvSpPr>
        <p:spPr>
          <a:xfrm>
            <a:off x="7889071" y="4480954"/>
            <a:ext cx="18501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Movie attributes</a:t>
            </a: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33"/>
          <p:cNvPicPr preferRelativeResize="0"/>
          <p:nvPr/>
        </p:nvPicPr>
        <p:blipFill rotWithShape="1">
          <a:blip r:embed="rId3">
            <a:alphaModFix/>
          </a:blip>
          <a:srcRect b="0" l="0" r="0" t="0"/>
          <a:stretch/>
        </p:blipFill>
        <p:spPr>
          <a:xfrm>
            <a:off x="242532" y="219572"/>
            <a:ext cx="6438900" cy="1724025"/>
          </a:xfrm>
          <a:prstGeom prst="rect">
            <a:avLst/>
          </a:prstGeom>
          <a:noFill/>
          <a:ln>
            <a:noFill/>
          </a:ln>
        </p:spPr>
      </p:pic>
      <p:sp>
        <p:nvSpPr>
          <p:cNvPr id="575" name="Google Shape;575;p33"/>
          <p:cNvSpPr txBox="1"/>
          <p:nvPr/>
        </p:nvSpPr>
        <p:spPr>
          <a:xfrm>
            <a:off x="7809663" y="758418"/>
            <a:ext cx="15199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Predicted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User Ratings</a:t>
            </a:r>
            <a:endParaRPr sz="1800">
              <a:solidFill>
                <a:schemeClr val="dk1"/>
              </a:solidFill>
              <a:latin typeface="Arial"/>
              <a:ea typeface="Arial"/>
              <a:cs typeface="Arial"/>
              <a:sym typeface="Arial"/>
            </a:endParaRPr>
          </a:p>
        </p:txBody>
      </p:sp>
      <p:cxnSp>
        <p:nvCxnSpPr>
          <p:cNvPr id="576" name="Google Shape;576;p33"/>
          <p:cNvCxnSpPr/>
          <p:nvPr/>
        </p:nvCxnSpPr>
        <p:spPr>
          <a:xfrm rot="10800000">
            <a:off x="6892119" y="1081584"/>
            <a:ext cx="709684" cy="0"/>
          </a:xfrm>
          <a:prstGeom prst="straightConnector1">
            <a:avLst/>
          </a:prstGeom>
          <a:noFill/>
          <a:ln cap="flat" cmpd="sng" w="38100">
            <a:solidFill>
              <a:schemeClr val="dk1"/>
            </a:solidFill>
            <a:prstDash val="solid"/>
            <a:miter lim="800000"/>
            <a:headEnd len="sm" w="sm" type="none"/>
            <a:tailEnd len="med" w="med" type="triangle"/>
          </a:ln>
        </p:spPr>
      </p:cxnSp>
      <p:sp>
        <p:nvSpPr>
          <p:cNvPr id="577" name="Google Shape;577;p33"/>
          <p:cNvSpPr/>
          <p:nvPr/>
        </p:nvSpPr>
        <p:spPr>
          <a:xfrm>
            <a:off x="525759" y="1943597"/>
            <a:ext cx="11388737" cy="461664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Noto Sans Symbols"/>
              <a:buChar char="▪"/>
            </a:pPr>
            <a:r>
              <a:rPr b="1" lang="en-US" sz="2800">
                <a:solidFill>
                  <a:schemeClr val="dk1"/>
                </a:solidFill>
                <a:latin typeface="Arial"/>
                <a:ea typeface="Arial"/>
                <a:cs typeface="Arial"/>
                <a:sym typeface="Arial"/>
              </a:rPr>
              <a:t>Advantages:</a:t>
            </a:r>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	- Works even a product has no reviews</a:t>
            </a:r>
            <a:endParaRPr/>
          </a:p>
          <a:p>
            <a:pPr indent="-457200" lvl="0" marL="457200" marR="0" rtl="0" algn="l">
              <a:lnSpc>
                <a:spcPct val="150000"/>
              </a:lnSpc>
              <a:spcBef>
                <a:spcPts val="0"/>
              </a:spcBef>
              <a:spcAft>
                <a:spcPts val="0"/>
              </a:spcAft>
              <a:buClr>
                <a:schemeClr val="dk1"/>
              </a:buClr>
              <a:buSzPts val="2800"/>
              <a:buFont typeface="Noto Sans Symbols"/>
              <a:buChar char="▪"/>
            </a:pPr>
            <a:r>
              <a:rPr b="1" lang="en-US" sz="2800">
                <a:solidFill>
                  <a:schemeClr val="dk1"/>
                </a:solidFill>
                <a:latin typeface="Arial"/>
                <a:ea typeface="Arial"/>
                <a:cs typeface="Arial"/>
                <a:sym typeface="Arial"/>
              </a:rPr>
              <a:t>Disadvantages:</a:t>
            </a:r>
            <a:endParaRPr/>
          </a:p>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	- Requires descriptive data of all content to recommend, which is time consuming. </a:t>
            </a:r>
            <a:endParaRPr sz="2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	- It's also difficult to implement on large product databases as user’s have different opinions about each item.</a:t>
            </a:r>
            <a:endParaRPr sz="2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4"/>
          <p:cNvSpPr txBox="1"/>
          <p:nvPr/>
        </p:nvSpPr>
        <p:spPr>
          <a:xfrm>
            <a:off x="402929" y="233762"/>
            <a:ext cx="10794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Algerian"/>
                <a:ea typeface="Algerian"/>
                <a:cs typeface="Algerian"/>
                <a:sym typeface="Algerian"/>
              </a:rPr>
              <a:t>Approach 2: recommendation through description of content:</a:t>
            </a:r>
            <a:endParaRPr sz="2400">
              <a:solidFill>
                <a:srgbClr val="002060"/>
              </a:solidFill>
              <a:latin typeface="Algerian"/>
              <a:ea typeface="Algerian"/>
              <a:cs typeface="Algerian"/>
              <a:sym typeface="Algerian"/>
            </a:endParaRPr>
          </a:p>
        </p:txBody>
      </p:sp>
      <p:sp>
        <p:nvSpPr>
          <p:cNvPr id="583" name="Google Shape;583;p34"/>
          <p:cNvSpPr txBox="1"/>
          <p:nvPr/>
        </p:nvSpPr>
        <p:spPr>
          <a:xfrm>
            <a:off x="122830" y="695427"/>
            <a:ext cx="11859905"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chemeClr val="dk1"/>
                </a:solidFill>
                <a:latin typeface="Arial"/>
                <a:ea typeface="Arial"/>
                <a:cs typeface="Arial"/>
                <a:sym typeface="Arial"/>
              </a:rPr>
              <a:t>This approach uses the description of the item to make recommendations. The description goes deeper into the product details, like title, summary, tag lines, genre, etc., and it provides much more information about the item. Format of these details are in text format(string) and it's important to convert this into numbers to easily calculate for similarity.</a:t>
            </a:r>
            <a:endParaRPr sz="2400">
              <a:solidFill>
                <a:schemeClr val="dk1"/>
              </a:solidFill>
              <a:latin typeface="Arial"/>
              <a:ea typeface="Arial"/>
              <a:cs typeface="Arial"/>
              <a:sym typeface="Arial"/>
            </a:endParaRPr>
          </a:p>
        </p:txBody>
      </p:sp>
      <p:pic>
        <p:nvPicPr>
          <p:cNvPr id="584" name="Google Shape;584;p34"/>
          <p:cNvPicPr preferRelativeResize="0"/>
          <p:nvPr/>
        </p:nvPicPr>
        <p:blipFill rotWithShape="1">
          <a:blip r:embed="rId3">
            <a:alphaModFix/>
          </a:blip>
          <a:srcRect b="0" l="0" r="0" t="0"/>
          <a:stretch/>
        </p:blipFill>
        <p:spPr>
          <a:xfrm>
            <a:off x="6052782" y="3057525"/>
            <a:ext cx="5572125" cy="3800475"/>
          </a:xfrm>
          <a:prstGeom prst="rect">
            <a:avLst/>
          </a:prstGeom>
          <a:noFill/>
          <a:ln>
            <a:noFill/>
          </a:ln>
        </p:spPr>
      </p:pic>
      <p:sp>
        <p:nvSpPr>
          <p:cNvPr id="585" name="Google Shape;585;p34"/>
          <p:cNvSpPr/>
          <p:nvPr/>
        </p:nvSpPr>
        <p:spPr>
          <a:xfrm>
            <a:off x="122830" y="5130705"/>
            <a:ext cx="6096000"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3A3B41"/>
                </a:solidFill>
                <a:latin typeface="Arial"/>
                <a:ea typeface="Arial"/>
                <a:cs typeface="Arial"/>
                <a:sym typeface="Arial"/>
              </a:rPr>
              <a:t>TF-IDF is used in information retrieval for feature extraction purposes and it is a sub-area of natural language processing (NLP).</a:t>
            </a:r>
            <a:endParaRPr sz="1800">
              <a:solidFill>
                <a:schemeClr val="dk1"/>
              </a:solidFill>
              <a:latin typeface="Arial"/>
              <a:ea typeface="Arial"/>
              <a:cs typeface="Arial"/>
              <a:sym typeface="Arial"/>
            </a:endParaRPr>
          </a:p>
        </p:txBody>
      </p:sp>
      <p:cxnSp>
        <p:nvCxnSpPr>
          <p:cNvPr id="586" name="Google Shape;586;p34"/>
          <p:cNvCxnSpPr/>
          <p:nvPr/>
        </p:nvCxnSpPr>
        <p:spPr>
          <a:xfrm rot="10800000">
            <a:off x="3848669" y="3971499"/>
            <a:ext cx="0" cy="655093"/>
          </a:xfrm>
          <a:prstGeom prst="straightConnector1">
            <a:avLst/>
          </a:prstGeom>
          <a:noFill/>
          <a:ln cap="flat" cmpd="sng" w="38100">
            <a:solidFill>
              <a:schemeClr val="dk1"/>
            </a:solidFill>
            <a:prstDash val="solid"/>
            <a:miter lim="800000"/>
            <a:headEnd len="sm" w="sm" type="none"/>
            <a:tailEnd len="sm" w="sm" type="none"/>
          </a:ln>
        </p:spPr>
      </p:cxnSp>
      <p:cxnSp>
        <p:nvCxnSpPr>
          <p:cNvPr id="587" name="Google Shape;587;p34"/>
          <p:cNvCxnSpPr/>
          <p:nvPr/>
        </p:nvCxnSpPr>
        <p:spPr>
          <a:xfrm flipH="1" rot="10800000">
            <a:off x="3848669" y="3957851"/>
            <a:ext cx="1296537" cy="13648"/>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35"/>
          <p:cNvPicPr preferRelativeResize="0"/>
          <p:nvPr/>
        </p:nvPicPr>
        <p:blipFill rotWithShape="1">
          <a:blip r:embed="rId3">
            <a:alphaModFix/>
          </a:blip>
          <a:srcRect b="0" l="0" r="0" t="0"/>
          <a:stretch/>
        </p:blipFill>
        <p:spPr>
          <a:xfrm>
            <a:off x="259307" y="163773"/>
            <a:ext cx="11586950" cy="6550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6"/>
          <p:cNvSpPr txBox="1"/>
          <p:nvPr/>
        </p:nvSpPr>
        <p:spPr>
          <a:xfrm>
            <a:off x="402929" y="233762"/>
            <a:ext cx="105016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Knowledge Based Collaborative filtering:</a:t>
            </a:r>
            <a:endParaRPr sz="3200">
              <a:solidFill>
                <a:srgbClr val="002060"/>
              </a:solidFill>
              <a:latin typeface="Algerian"/>
              <a:ea typeface="Algerian"/>
              <a:cs typeface="Algerian"/>
              <a:sym typeface="Algerian"/>
            </a:endParaRPr>
          </a:p>
        </p:txBody>
      </p:sp>
      <p:sp>
        <p:nvSpPr>
          <p:cNvPr id="598" name="Google Shape;598;p36"/>
          <p:cNvSpPr txBox="1"/>
          <p:nvPr/>
        </p:nvSpPr>
        <p:spPr>
          <a:xfrm>
            <a:off x="402929" y="1050549"/>
            <a:ext cx="6093405" cy="590931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In contrast to collaborative filtering, these use additional information about</a:t>
            </a:r>
            <a:endParaRPr/>
          </a:p>
          <a:p>
            <a:pPr indent="0" lvl="0" marL="0" marR="0" rtl="0" algn="l">
              <a:lnSpc>
                <a:spcPct val="150000"/>
              </a:lnSpc>
              <a:spcBef>
                <a:spcPts val="0"/>
              </a:spcBef>
              <a:spcAft>
                <a:spcPts val="0"/>
              </a:spcAft>
              <a:buNone/>
            </a:pPr>
            <a:r>
              <a:rPr b="1" lang="en-US" sz="2800">
                <a:solidFill>
                  <a:schemeClr val="dk1"/>
                </a:solidFill>
                <a:latin typeface="Arial"/>
                <a:ea typeface="Arial"/>
                <a:cs typeface="Arial"/>
                <a:sym typeface="Arial"/>
              </a:rPr>
              <a:t>User/items </a:t>
            </a:r>
            <a:r>
              <a:rPr lang="en-US" sz="2800">
                <a:solidFill>
                  <a:schemeClr val="dk1"/>
                </a:solidFill>
                <a:latin typeface="Arial"/>
                <a:ea typeface="Arial"/>
                <a:cs typeface="Arial"/>
                <a:sym typeface="Arial"/>
              </a:rPr>
              <a:t>to make predictions.</a:t>
            </a:r>
            <a:endParaRPr/>
          </a:p>
          <a:p>
            <a:pPr indent="0" lvl="0" marL="0" marR="0" rtl="0" algn="l">
              <a:lnSpc>
                <a:spcPct val="150000"/>
              </a:lnSpc>
              <a:spcBef>
                <a:spcPts val="0"/>
              </a:spcBef>
              <a:spcAft>
                <a:spcPts val="0"/>
              </a:spcAft>
              <a:buNone/>
            </a:pPr>
            <a:r>
              <a:t/>
            </a:r>
            <a:endParaRPr b="1" sz="2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2800">
                <a:solidFill>
                  <a:schemeClr val="dk1"/>
                </a:solidFill>
                <a:latin typeface="Arial"/>
                <a:ea typeface="Arial"/>
                <a:cs typeface="Arial"/>
                <a:sym typeface="Arial"/>
              </a:rPr>
              <a:t>Our system input is the feature of the user and feature of the item. Our system output will be the prediction of whether or nor the user will like or dislike them.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37"/>
          <p:cNvPicPr preferRelativeResize="0"/>
          <p:nvPr/>
        </p:nvPicPr>
        <p:blipFill rotWithShape="1">
          <a:blip r:embed="rId3">
            <a:alphaModFix/>
          </a:blip>
          <a:srcRect b="0" l="0" r="0" t="0"/>
          <a:stretch/>
        </p:blipFill>
        <p:spPr>
          <a:xfrm>
            <a:off x="1042736" y="0"/>
            <a:ext cx="10010274" cy="3426493"/>
          </a:xfrm>
          <a:prstGeom prst="rect">
            <a:avLst/>
          </a:prstGeom>
          <a:noFill/>
          <a:ln>
            <a:noFill/>
          </a:ln>
        </p:spPr>
      </p:pic>
      <p:pic>
        <p:nvPicPr>
          <p:cNvPr id="604" name="Google Shape;604;p37"/>
          <p:cNvPicPr preferRelativeResize="0"/>
          <p:nvPr/>
        </p:nvPicPr>
        <p:blipFill rotWithShape="1">
          <a:blip r:embed="rId4">
            <a:alphaModFix/>
          </a:blip>
          <a:srcRect b="0" l="0" r="0" t="0"/>
          <a:stretch/>
        </p:blipFill>
        <p:spPr>
          <a:xfrm>
            <a:off x="1411705" y="3240506"/>
            <a:ext cx="9641305" cy="36174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38"/>
          <p:cNvPicPr preferRelativeResize="0"/>
          <p:nvPr/>
        </p:nvPicPr>
        <p:blipFill rotWithShape="1">
          <a:blip r:embed="rId3">
            <a:alphaModFix/>
          </a:blip>
          <a:srcRect b="0" l="0" r="0" t="0"/>
          <a:stretch/>
        </p:blipFill>
        <p:spPr>
          <a:xfrm>
            <a:off x="-1" y="160421"/>
            <a:ext cx="8069179" cy="3773404"/>
          </a:xfrm>
          <a:prstGeom prst="rect">
            <a:avLst/>
          </a:prstGeom>
          <a:noFill/>
          <a:ln>
            <a:noFill/>
          </a:ln>
        </p:spPr>
      </p:pic>
      <p:pic>
        <p:nvPicPr>
          <p:cNvPr id="610" name="Google Shape;610;p38"/>
          <p:cNvPicPr preferRelativeResize="0"/>
          <p:nvPr/>
        </p:nvPicPr>
        <p:blipFill rotWithShape="1">
          <a:blip r:embed="rId4">
            <a:alphaModFix/>
          </a:blip>
          <a:srcRect b="0" l="0" r="0" t="0"/>
          <a:stretch/>
        </p:blipFill>
        <p:spPr>
          <a:xfrm>
            <a:off x="4844716" y="2743200"/>
            <a:ext cx="7234989" cy="4114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9"/>
          <p:cNvSpPr txBox="1"/>
          <p:nvPr/>
        </p:nvSpPr>
        <p:spPr>
          <a:xfrm>
            <a:off x="402929" y="206466"/>
            <a:ext cx="105016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2060"/>
                </a:solidFill>
                <a:latin typeface="Algerian"/>
                <a:ea typeface="Algerian"/>
                <a:cs typeface="Algerian"/>
                <a:sym typeface="Algerian"/>
              </a:rPr>
              <a:t>Cold start problem for recommender systems</a:t>
            </a:r>
            <a:endParaRPr b="1" sz="3200">
              <a:solidFill>
                <a:srgbClr val="002060"/>
              </a:solidFill>
              <a:latin typeface="Algerian"/>
              <a:ea typeface="Algerian"/>
              <a:cs typeface="Algerian"/>
              <a:sym typeface="Algerian"/>
            </a:endParaRPr>
          </a:p>
        </p:txBody>
      </p:sp>
      <p:sp>
        <p:nvSpPr>
          <p:cNvPr id="616" name="Google Shape;616;p39"/>
          <p:cNvSpPr txBox="1"/>
          <p:nvPr/>
        </p:nvSpPr>
        <p:spPr>
          <a:xfrm>
            <a:off x="402929" y="927719"/>
            <a:ext cx="11388737" cy="46166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800">
                <a:solidFill>
                  <a:schemeClr val="dk1"/>
                </a:solidFill>
                <a:latin typeface="Calibri"/>
                <a:ea typeface="Calibri"/>
                <a:cs typeface="Calibri"/>
                <a:sym typeface="Calibri"/>
              </a:rPr>
              <a:t>The term derives from cars. When it’s really cold, the engine has problems with starting up, but once it reaches its optimal operating temperature, it will run smoothly. With recommendation</a:t>
            </a:r>
            <a:r>
              <a:rPr lang="en-US" sz="2800" u="sng">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engines, the “cold start” simply means that the circumstances are not yet optimal for the engine to provide the best possible results. In e-Commerce, there are two distinct categories of cold start: product cold start and user cold starts. Here we’re going to examine both.</a:t>
            </a:r>
            <a:endParaRPr sz="2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4"/>
          <p:cNvPicPr preferRelativeResize="0"/>
          <p:nvPr/>
        </p:nvPicPr>
        <p:blipFill rotWithShape="1">
          <a:blip r:embed="rId3">
            <a:alphaModFix/>
          </a:blip>
          <a:srcRect b="0" l="0" r="0" t="0"/>
          <a:stretch/>
        </p:blipFill>
        <p:spPr>
          <a:xfrm>
            <a:off x="710753" y="520395"/>
            <a:ext cx="2936819" cy="1663247"/>
          </a:xfrm>
          <a:prstGeom prst="rect">
            <a:avLst/>
          </a:prstGeom>
          <a:noFill/>
          <a:ln>
            <a:noFill/>
          </a:ln>
        </p:spPr>
      </p:pic>
      <p:pic>
        <p:nvPicPr>
          <p:cNvPr id="110" name="Google Shape;110;p4"/>
          <p:cNvPicPr preferRelativeResize="0"/>
          <p:nvPr/>
        </p:nvPicPr>
        <p:blipFill rotWithShape="1">
          <a:blip r:embed="rId4">
            <a:alphaModFix/>
          </a:blip>
          <a:srcRect b="0" l="0" r="0" t="0"/>
          <a:stretch/>
        </p:blipFill>
        <p:spPr>
          <a:xfrm>
            <a:off x="323999" y="2770037"/>
            <a:ext cx="3955989" cy="1154584"/>
          </a:xfrm>
          <a:prstGeom prst="rect">
            <a:avLst/>
          </a:prstGeom>
          <a:noFill/>
          <a:ln>
            <a:noFill/>
          </a:ln>
        </p:spPr>
      </p:pic>
      <p:pic>
        <p:nvPicPr>
          <p:cNvPr id="111" name="Google Shape;111;p4"/>
          <p:cNvPicPr preferRelativeResize="0"/>
          <p:nvPr/>
        </p:nvPicPr>
        <p:blipFill rotWithShape="1">
          <a:blip r:embed="rId5">
            <a:alphaModFix/>
          </a:blip>
          <a:srcRect b="0" l="0" r="0" t="0"/>
          <a:stretch/>
        </p:blipFill>
        <p:spPr>
          <a:xfrm>
            <a:off x="4057005" y="571840"/>
            <a:ext cx="3724275" cy="1905000"/>
          </a:xfrm>
          <a:prstGeom prst="rect">
            <a:avLst/>
          </a:prstGeom>
          <a:noFill/>
          <a:ln>
            <a:noFill/>
          </a:ln>
        </p:spPr>
      </p:pic>
      <p:pic>
        <p:nvPicPr>
          <p:cNvPr id="112" name="Google Shape;112;p4"/>
          <p:cNvPicPr preferRelativeResize="0"/>
          <p:nvPr/>
        </p:nvPicPr>
        <p:blipFill rotWithShape="1">
          <a:blip r:embed="rId6">
            <a:alphaModFix/>
          </a:blip>
          <a:srcRect b="0" l="0" r="0" t="0"/>
          <a:stretch/>
        </p:blipFill>
        <p:spPr>
          <a:xfrm>
            <a:off x="430221" y="4254030"/>
            <a:ext cx="3743543" cy="2104803"/>
          </a:xfrm>
          <a:prstGeom prst="rect">
            <a:avLst/>
          </a:prstGeom>
          <a:noFill/>
          <a:ln>
            <a:noFill/>
          </a:ln>
        </p:spPr>
      </p:pic>
      <p:sp>
        <p:nvSpPr>
          <p:cNvPr id="113" name="Google Shape;113;p4"/>
          <p:cNvSpPr txBox="1"/>
          <p:nvPr/>
        </p:nvSpPr>
        <p:spPr>
          <a:xfrm>
            <a:off x="4435523" y="3496511"/>
            <a:ext cx="7455887"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How does YouTube know what videos </a:t>
            </a:r>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we will watch ??</a:t>
            </a:r>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How does Google always seem to know</a:t>
            </a:r>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 what news you’ll read?</a:t>
            </a:r>
            <a:endParaRPr b="1" sz="3200">
              <a:solidFill>
                <a:schemeClr val="dk1"/>
              </a:solidFill>
              <a:latin typeface="Arial"/>
              <a:ea typeface="Arial"/>
              <a:cs typeface="Arial"/>
              <a:sym typeface="Arial"/>
            </a:endParaRPr>
          </a:p>
        </p:txBody>
      </p:sp>
      <p:pic>
        <p:nvPicPr>
          <p:cNvPr id="114" name="Google Shape;114;p4"/>
          <p:cNvPicPr preferRelativeResize="0"/>
          <p:nvPr/>
        </p:nvPicPr>
        <p:blipFill rotWithShape="1">
          <a:blip r:embed="rId7">
            <a:alphaModFix/>
          </a:blip>
          <a:srcRect b="18797" l="16974" r="14928" t="20795"/>
          <a:stretch/>
        </p:blipFill>
        <p:spPr>
          <a:xfrm>
            <a:off x="8502555" y="520395"/>
            <a:ext cx="2961565" cy="20194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40"/>
          <p:cNvPicPr preferRelativeResize="0"/>
          <p:nvPr/>
        </p:nvPicPr>
        <p:blipFill rotWithShape="1">
          <a:blip r:embed="rId3">
            <a:alphaModFix/>
          </a:blip>
          <a:srcRect b="0" l="0" r="0" t="0"/>
          <a:stretch/>
        </p:blipFill>
        <p:spPr>
          <a:xfrm>
            <a:off x="593887" y="1637731"/>
            <a:ext cx="10342593" cy="4394580"/>
          </a:xfrm>
          <a:prstGeom prst="rect">
            <a:avLst/>
          </a:prstGeom>
          <a:noFill/>
          <a:ln>
            <a:noFill/>
          </a:ln>
        </p:spPr>
      </p:pic>
      <p:sp>
        <p:nvSpPr>
          <p:cNvPr id="622" name="Google Shape;622;p40"/>
          <p:cNvSpPr txBox="1"/>
          <p:nvPr/>
        </p:nvSpPr>
        <p:spPr>
          <a:xfrm>
            <a:off x="402929" y="233762"/>
            <a:ext cx="105016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2060"/>
                </a:solidFill>
                <a:latin typeface="Algerian"/>
                <a:ea typeface="Algerian"/>
                <a:cs typeface="Algerian"/>
                <a:sym typeface="Algerian"/>
              </a:rPr>
              <a:t>Difficulty : few amount of data</a:t>
            </a:r>
            <a:endParaRPr b="1" sz="3200">
              <a:solidFill>
                <a:srgbClr val="002060"/>
              </a:solidFill>
              <a:latin typeface="Algerian"/>
              <a:ea typeface="Algerian"/>
              <a:cs typeface="Algerian"/>
              <a:sym typeface="Algeri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41"/>
          <p:cNvPicPr preferRelativeResize="0"/>
          <p:nvPr/>
        </p:nvPicPr>
        <p:blipFill rotWithShape="1">
          <a:blip r:embed="rId3">
            <a:alphaModFix/>
          </a:blip>
          <a:srcRect b="0" l="0" r="0" t="0"/>
          <a:stretch/>
        </p:blipFill>
        <p:spPr>
          <a:xfrm>
            <a:off x="1885948" y="3174588"/>
            <a:ext cx="8064122" cy="3336878"/>
          </a:xfrm>
          <a:prstGeom prst="rect">
            <a:avLst/>
          </a:prstGeom>
          <a:noFill/>
          <a:ln>
            <a:noFill/>
          </a:ln>
        </p:spPr>
      </p:pic>
      <p:sp>
        <p:nvSpPr>
          <p:cNvPr id="628" name="Google Shape;628;p41"/>
          <p:cNvSpPr txBox="1"/>
          <p:nvPr/>
        </p:nvSpPr>
        <p:spPr>
          <a:xfrm>
            <a:off x="402929" y="1690527"/>
            <a:ext cx="11388737" cy="131382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800">
                <a:solidFill>
                  <a:schemeClr val="dk1"/>
                </a:solidFill>
                <a:latin typeface="Arial"/>
                <a:ea typeface="Arial"/>
                <a:cs typeface="Arial"/>
                <a:sym typeface="Arial"/>
              </a:rPr>
              <a:t>Recommendations are based on the information on content of items rather than on other user’s opinion. </a:t>
            </a:r>
            <a:endParaRPr sz="2800">
              <a:solidFill>
                <a:schemeClr val="dk1"/>
              </a:solidFill>
              <a:latin typeface="Arial"/>
              <a:ea typeface="Arial"/>
              <a:cs typeface="Arial"/>
              <a:sym typeface="Arial"/>
            </a:endParaRPr>
          </a:p>
        </p:txBody>
      </p:sp>
      <p:sp>
        <p:nvSpPr>
          <p:cNvPr id="629" name="Google Shape;629;p41"/>
          <p:cNvSpPr txBox="1"/>
          <p:nvPr/>
        </p:nvSpPr>
        <p:spPr>
          <a:xfrm>
            <a:off x="402929" y="206466"/>
            <a:ext cx="10501632" cy="148406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Cold start problem for recommender systems – solution:</a:t>
            </a:r>
            <a:endParaRPr b="1" sz="3200">
              <a:solidFill>
                <a:srgbClr val="002060"/>
              </a:solidFill>
              <a:latin typeface="Algerian"/>
              <a:ea typeface="Algerian"/>
              <a:cs typeface="Algerian"/>
              <a:sym typeface="Algeri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42"/>
          <p:cNvPicPr preferRelativeResize="0"/>
          <p:nvPr/>
        </p:nvPicPr>
        <p:blipFill rotWithShape="1">
          <a:blip r:embed="rId3">
            <a:alphaModFix/>
          </a:blip>
          <a:srcRect b="0" l="884" r="0" t="0"/>
          <a:stretch/>
        </p:blipFill>
        <p:spPr>
          <a:xfrm>
            <a:off x="1105469" y="1779326"/>
            <a:ext cx="10140286" cy="4502082"/>
          </a:xfrm>
          <a:prstGeom prst="rect">
            <a:avLst/>
          </a:prstGeom>
          <a:noFill/>
          <a:ln>
            <a:noFill/>
          </a:ln>
        </p:spPr>
      </p:pic>
      <p:sp>
        <p:nvSpPr>
          <p:cNvPr id="635" name="Google Shape;635;p42"/>
          <p:cNvSpPr txBox="1"/>
          <p:nvPr/>
        </p:nvSpPr>
        <p:spPr>
          <a:xfrm>
            <a:off x="402929" y="206466"/>
            <a:ext cx="10501632" cy="148406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Cold start problem for recommender systems – other solution – neighbor by clustering:</a:t>
            </a:r>
            <a:endParaRPr b="1" sz="3200">
              <a:solidFill>
                <a:srgbClr val="002060"/>
              </a:solidFill>
              <a:latin typeface="Algerian"/>
              <a:ea typeface="Algerian"/>
              <a:cs typeface="Algerian"/>
              <a:sym typeface="Algeri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3"/>
          <p:cNvSpPr txBox="1"/>
          <p:nvPr/>
        </p:nvSpPr>
        <p:spPr>
          <a:xfrm>
            <a:off x="402929" y="206466"/>
            <a:ext cx="10501632" cy="22227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Cold start problem for recommender systems – other solution – borrow data from other platforms:</a:t>
            </a:r>
            <a:endParaRPr b="1" sz="3200">
              <a:solidFill>
                <a:srgbClr val="002060"/>
              </a:solidFill>
              <a:latin typeface="Algerian"/>
              <a:ea typeface="Algerian"/>
              <a:cs typeface="Algerian"/>
              <a:sym typeface="Algerian"/>
            </a:endParaRPr>
          </a:p>
        </p:txBody>
      </p:sp>
      <p:pic>
        <p:nvPicPr>
          <p:cNvPr id="641" name="Google Shape;641;p43"/>
          <p:cNvPicPr preferRelativeResize="0"/>
          <p:nvPr/>
        </p:nvPicPr>
        <p:blipFill rotWithShape="1">
          <a:blip r:embed="rId3">
            <a:alphaModFix/>
          </a:blip>
          <a:srcRect b="0" l="0" r="0" t="0"/>
          <a:stretch/>
        </p:blipFill>
        <p:spPr>
          <a:xfrm>
            <a:off x="266628" y="2715793"/>
            <a:ext cx="4849690" cy="3443754"/>
          </a:xfrm>
          <a:prstGeom prst="rect">
            <a:avLst/>
          </a:prstGeom>
          <a:noFill/>
          <a:ln>
            <a:noFill/>
          </a:ln>
        </p:spPr>
      </p:pic>
      <p:pic>
        <p:nvPicPr>
          <p:cNvPr id="642" name="Google Shape;642;p43"/>
          <p:cNvPicPr preferRelativeResize="0"/>
          <p:nvPr/>
        </p:nvPicPr>
        <p:blipFill rotWithShape="1">
          <a:blip r:embed="rId4">
            <a:alphaModFix/>
          </a:blip>
          <a:srcRect b="0" l="0" r="0" t="0"/>
          <a:stretch/>
        </p:blipFill>
        <p:spPr>
          <a:xfrm>
            <a:off x="5319432" y="2579315"/>
            <a:ext cx="6131040" cy="34766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4"/>
          <p:cNvSpPr txBox="1"/>
          <p:nvPr/>
        </p:nvSpPr>
        <p:spPr>
          <a:xfrm>
            <a:off x="402929" y="206466"/>
            <a:ext cx="10501632" cy="148406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Approach to solve a recommender system problem:</a:t>
            </a:r>
            <a:endParaRPr b="1" sz="3200">
              <a:solidFill>
                <a:srgbClr val="002060"/>
              </a:solidFill>
              <a:latin typeface="Algerian"/>
              <a:ea typeface="Algerian"/>
              <a:cs typeface="Algerian"/>
              <a:sym typeface="Algerian"/>
            </a:endParaRPr>
          </a:p>
        </p:txBody>
      </p:sp>
      <p:sp>
        <p:nvSpPr>
          <p:cNvPr id="648" name="Google Shape;648;p44"/>
          <p:cNvSpPr txBox="1"/>
          <p:nvPr/>
        </p:nvSpPr>
        <p:spPr>
          <a:xfrm>
            <a:off x="2129051" y="4309902"/>
            <a:ext cx="2230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Recommender Task</a:t>
            </a:r>
            <a:endParaRPr sz="1800">
              <a:solidFill>
                <a:schemeClr val="dk1"/>
              </a:solidFill>
              <a:latin typeface="Arial"/>
              <a:ea typeface="Arial"/>
              <a:cs typeface="Arial"/>
              <a:sym typeface="Arial"/>
            </a:endParaRPr>
          </a:p>
        </p:txBody>
      </p:sp>
      <p:pic>
        <p:nvPicPr>
          <p:cNvPr id="649" name="Google Shape;649;p44"/>
          <p:cNvPicPr preferRelativeResize="0"/>
          <p:nvPr/>
        </p:nvPicPr>
        <p:blipFill rotWithShape="1">
          <a:blip r:embed="rId3">
            <a:alphaModFix/>
          </a:blip>
          <a:srcRect b="0" l="0" r="0" t="14648"/>
          <a:stretch/>
        </p:blipFill>
        <p:spPr>
          <a:xfrm>
            <a:off x="6384629" y="4353636"/>
            <a:ext cx="5807371" cy="2504364"/>
          </a:xfrm>
          <a:prstGeom prst="rect">
            <a:avLst/>
          </a:prstGeom>
          <a:noFill/>
          <a:ln>
            <a:noFill/>
          </a:ln>
        </p:spPr>
      </p:pic>
      <p:pic>
        <p:nvPicPr>
          <p:cNvPr id="650" name="Google Shape;650;p44"/>
          <p:cNvPicPr preferRelativeResize="0"/>
          <p:nvPr/>
        </p:nvPicPr>
        <p:blipFill rotWithShape="1">
          <a:blip r:embed="rId4">
            <a:alphaModFix/>
          </a:blip>
          <a:srcRect b="0" l="0" r="0" t="0"/>
          <a:stretch/>
        </p:blipFill>
        <p:spPr>
          <a:xfrm>
            <a:off x="402929" y="1690527"/>
            <a:ext cx="5981700" cy="2619375"/>
          </a:xfrm>
          <a:prstGeom prst="rect">
            <a:avLst/>
          </a:prstGeom>
          <a:noFill/>
          <a:ln>
            <a:noFill/>
          </a:ln>
        </p:spPr>
      </p:pic>
      <p:sp>
        <p:nvSpPr>
          <p:cNvPr id="651" name="Google Shape;651;p44"/>
          <p:cNvSpPr txBox="1"/>
          <p:nvPr/>
        </p:nvSpPr>
        <p:spPr>
          <a:xfrm>
            <a:off x="7450311" y="3940570"/>
            <a:ext cx="36760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User based K Nearest neighbours</a:t>
            </a:r>
            <a:endParaRPr sz="1800">
              <a:solidFill>
                <a:schemeClr val="dk1"/>
              </a:solidFill>
              <a:latin typeface="Arial"/>
              <a:ea typeface="Arial"/>
              <a:cs typeface="Arial"/>
              <a:sym typeface="Arial"/>
            </a:endParaRPr>
          </a:p>
        </p:txBody>
      </p:sp>
      <p:cxnSp>
        <p:nvCxnSpPr>
          <p:cNvPr id="652" name="Google Shape;652;p44"/>
          <p:cNvCxnSpPr/>
          <p:nvPr/>
        </p:nvCxnSpPr>
        <p:spPr>
          <a:xfrm>
            <a:off x="3398293" y="4885899"/>
            <a:ext cx="13647" cy="600501"/>
          </a:xfrm>
          <a:prstGeom prst="straightConnector1">
            <a:avLst/>
          </a:prstGeom>
          <a:noFill/>
          <a:ln cap="flat" cmpd="sng" w="38100">
            <a:solidFill>
              <a:schemeClr val="dk1"/>
            </a:solidFill>
            <a:prstDash val="solid"/>
            <a:miter lim="800000"/>
            <a:headEnd len="sm" w="sm" type="none"/>
            <a:tailEnd len="sm" w="sm" type="none"/>
          </a:ln>
        </p:spPr>
      </p:cxnSp>
      <p:cxnSp>
        <p:nvCxnSpPr>
          <p:cNvPr id="653" name="Google Shape;653;p44"/>
          <p:cNvCxnSpPr/>
          <p:nvPr/>
        </p:nvCxnSpPr>
        <p:spPr>
          <a:xfrm>
            <a:off x="3411940" y="5486400"/>
            <a:ext cx="1255594" cy="13648"/>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5"/>
          <p:cNvSpPr txBox="1"/>
          <p:nvPr/>
        </p:nvSpPr>
        <p:spPr>
          <a:xfrm>
            <a:off x="150125" y="230216"/>
            <a:ext cx="11655189" cy="129740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800">
                <a:solidFill>
                  <a:schemeClr val="dk1"/>
                </a:solidFill>
                <a:latin typeface="Arial"/>
                <a:ea typeface="Arial"/>
                <a:cs typeface="Arial"/>
                <a:sym typeface="Arial"/>
              </a:rPr>
              <a:t>Algorithm computes cosine or correlation</a:t>
            </a:r>
            <a:r>
              <a:rPr lang="en-US" sz="2800" u="sng">
                <a:solidFill>
                  <a:schemeClr val="dk1"/>
                </a:solidFill>
                <a:latin typeface="Arial"/>
                <a:ea typeface="Arial"/>
                <a:cs typeface="Arial"/>
                <a:sym typeface="Arial"/>
              </a:rPr>
              <a:t> similarity</a:t>
            </a:r>
            <a:r>
              <a:rPr lang="en-US" sz="2800">
                <a:solidFill>
                  <a:schemeClr val="dk1"/>
                </a:solidFill>
                <a:latin typeface="Arial"/>
                <a:ea typeface="Arial"/>
                <a:cs typeface="Arial"/>
                <a:sym typeface="Arial"/>
              </a:rPr>
              <a:t> of rows (users) or columns (items) and recommends items that k — nearest neighbors.</a:t>
            </a:r>
            <a:endParaRPr sz="2800">
              <a:solidFill>
                <a:schemeClr val="dk1"/>
              </a:solidFill>
              <a:latin typeface="Arial"/>
              <a:ea typeface="Arial"/>
              <a:cs typeface="Arial"/>
              <a:sym typeface="Arial"/>
            </a:endParaRPr>
          </a:p>
        </p:txBody>
      </p:sp>
      <p:pic>
        <p:nvPicPr>
          <p:cNvPr id="659" name="Google Shape;659;p45"/>
          <p:cNvPicPr preferRelativeResize="0"/>
          <p:nvPr/>
        </p:nvPicPr>
        <p:blipFill rotWithShape="1">
          <a:blip r:embed="rId3">
            <a:alphaModFix/>
          </a:blip>
          <a:srcRect b="0" l="0" r="0" t="0"/>
          <a:stretch/>
        </p:blipFill>
        <p:spPr>
          <a:xfrm>
            <a:off x="700940" y="1942816"/>
            <a:ext cx="4048125" cy="2781300"/>
          </a:xfrm>
          <a:prstGeom prst="rect">
            <a:avLst/>
          </a:prstGeom>
          <a:noFill/>
          <a:ln>
            <a:noFill/>
          </a:ln>
        </p:spPr>
      </p:pic>
      <p:pic>
        <p:nvPicPr>
          <p:cNvPr id="660" name="Google Shape;660;p45"/>
          <p:cNvPicPr preferRelativeResize="0"/>
          <p:nvPr/>
        </p:nvPicPr>
        <p:blipFill rotWithShape="1">
          <a:blip r:embed="rId4">
            <a:alphaModFix/>
          </a:blip>
          <a:srcRect b="0" l="0" r="0" t="0"/>
          <a:stretch/>
        </p:blipFill>
        <p:spPr>
          <a:xfrm>
            <a:off x="492599" y="4670648"/>
            <a:ext cx="4611664" cy="2187351"/>
          </a:xfrm>
          <a:prstGeom prst="rect">
            <a:avLst/>
          </a:prstGeom>
          <a:noFill/>
          <a:ln>
            <a:noFill/>
          </a:ln>
        </p:spPr>
      </p:pic>
      <p:sp>
        <p:nvSpPr>
          <p:cNvPr id="661" name="Google Shape;661;p45"/>
          <p:cNvSpPr txBox="1"/>
          <p:nvPr/>
        </p:nvSpPr>
        <p:spPr>
          <a:xfrm>
            <a:off x="1683382" y="1573484"/>
            <a:ext cx="22541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Matrix Factorisation</a:t>
            </a:r>
            <a:endParaRPr sz="1800">
              <a:solidFill>
                <a:schemeClr val="dk1"/>
              </a:solidFill>
              <a:latin typeface="Arial"/>
              <a:ea typeface="Arial"/>
              <a:cs typeface="Arial"/>
              <a:sym typeface="Arial"/>
            </a:endParaRPr>
          </a:p>
        </p:txBody>
      </p:sp>
      <p:pic>
        <p:nvPicPr>
          <p:cNvPr id="662" name="Google Shape;662;p45"/>
          <p:cNvPicPr preferRelativeResize="0"/>
          <p:nvPr/>
        </p:nvPicPr>
        <p:blipFill rotWithShape="1">
          <a:blip r:embed="rId5">
            <a:alphaModFix/>
          </a:blip>
          <a:srcRect b="0" l="0" r="0" t="0"/>
          <a:stretch/>
        </p:blipFill>
        <p:spPr>
          <a:xfrm>
            <a:off x="6418926" y="2572389"/>
            <a:ext cx="4676775" cy="3514725"/>
          </a:xfrm>
          <a:prstGeom prst="rect">
            <a:avLst/>
          </a:prstGeom>
          <a:noFill/>
          <a:ln>
            <a:noFill/>
          </a:ln>
        </p:spPr>
      </p:pic>
      <p:sp>
        <p:nvSpPr>
          <p:cNvPr id="663" name="Google Shape;663;p45"/>
          <p:cNvSpPr txBox="1"/>
          <p:nvPr/>
        </p:nvSpPr>
        <p:spPr>
          <a:xfrm>
            <a:off x="7630241" y="1942816"/>
            <a:ext cx="1954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Apriori algorithm</a:t>
            </a:r>
            <a:endParaRPr sz="1800">
              <a:solidFill>
                <a:schemeClr val="dk1"/>
              </a:solidFill>
              <a:latin typeface="Arial"/>
              <a:ea typeface="Arial"/>
              <a:cs typeface="Arial"/>
              <a:sym typeface="Arial"/>
            </a:endParaRPr>
          </a:p>
        </p:txBody>
      </p:sp>
      <p:sp>
        <p:nvSpPr>
          <p:cNvPr id="664" name="Google Shape;664;p45"/>
          <p:cNvSpPr txBox="1"/>
          <p:nvPr/>
        </p:nvSpPr>
        <p:spPr>
          <a:xfrm>
            <a:off x="5547419" y="3462906"/>
            <a:ext cx="4074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a:t>
            </a:r>
            <a:endParaRPr sz="18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6"/>
          <p:cNvSpPr txBox="1"/>
          <p:nvPr/>
        </p:nvSpPr>
        <p:spPr>
          <a:xfrm>
            <a:off x="402929" y="206466"/>
            <a:ext cx="10501632" cy="7453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Evaluation of a recommender system problem:</a:t>
            </a:r>
            <a:endParaRPr b="1" sz="3200">
              <a:solidFill>
                <a:srgbClr val="002060"/>
              </a:solidFill>
              <a:latin typeface="Algerian"/>
              <a:ea typeface="Algerian"/>
              <a:cs typeface="Algerian"/>
              <a:sym typeface="Algerian"/>
            </a:endParaRPr>
          </a:p>
        </p:txBody>
      </p:sp>
      <p:pic>
        <p:nvPicPr>
          <p:cNvPr id="670" name="Google Shape;670;p46"/>
          <p:cNvPicPr preferRelativeResize="0"/>
          <p:nvPr/>
        </p:nvPicPr>
        <p:blipFill rotWithShape="1">
          <a:blip r:embed="rId3">
            <a:alphaModFix/>
          </a:blip>
          <a:srcRect b="0" l="0" r="0" t="0"/>
          <a:stretch/>
        </p:blipFill>
        <p:spPr>
          <a:xfrm>
            <a:off x="515630" y="1218915"/>
            <a:ext cx="5954924" cy="2543459"/>
          </a:xfrm>
          <a:prstGeom prst="rect">
            <a:avLst/>
          </a:prstGeom>
          <a:noFill/>
          <a:ln>
            <a:noFill/>
          </a:ln>
        </p:spPr>
      </p:pic>
      <p:pic>
        <p:nvPicPr>
          <p:cNvPr id="671" name="Google Shape;671;p46"/>
          <p:cNvPicPr preferRelativeResize="0"/>
          <p:nvPr/>
        </p:nvPicPr>
        <p:blipFill rotWithShape="1">
          <a:blip r:embed="rId4">
            <a:alphaModFix/>
          </a:blip>
          <a:srcRect b="0" l="0" r="0" t="0"/>
          <a:stretch/>
        </p:blipFill>
        <p:spPr>
          <a:xfrm>
            <a:off x="5295118" y="3762375"/>
            <a:ext cx="6319413" cy="3095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47"/>
          <p:cNvPicPr preferRelativeResize="0"/>
          <p:nvPr/>
        </p:nvPicPr>
        <p:blipFill rotWithShape="1">
          <a:blip r:embed="rId3">
            <a:alphaModFix/>
          </a:blip>
          <a:srcRect b="0" l="0" r="0" t="0"/>
          <a:stretch/>
        </p:blipFill>
        <p:spPr>
          <a:xfrm>
            <a:off x="1669716" y="1105469"/>
            <a:ext cx="6875539" cy="2618662"/>
          </a:xfrm>
          <a:prstGeom prst="rect">
            <a:avLst/>
          </a:prstGeom>
          <a:noFill/>
          <a:ln>
            <a:noFill/>
          </a:ln>
        </p:spPr>
      </p:pic>
      <p:pic>
        <p:nvPicPr>
          <p:cNvPr id="677" name="Google Shape;677;p47"/>
          <p:cNvPicPr preferRelativeResize="0"/>
          <p:nvPr/>
        </p:nvPicPr>
        <p:blipFill rotWithShape="1">
          <a:blip r:embed="rId4">
            <a:alphaModFix/>
          </a:blip>
          <a:srcRect b="0" l="0" r="0" t="22797"/>
          <a:stretch/>
        </p:blipFill>
        <p:spPr>
          <a:xfrm>
            <a:off x="1522046" y="3724130"/>
            <a:ext cx="8708683" cy="3133869"/>
          </a:xfrm>
          <a:prstGeom prst="rect">
            <a:avLst/>
          </a:prstGeom>
          <a:noFill/>
          <a:ln>
            <a:noFill/>
          </a:ln>
        </p:spPr>
      </p:pic>
      <p:sp>
        <p:nvSpPr>
          <p:cNvPr id="678" name="Google Shape;678;p47"/>
          <p:cNvSpPr txBox="1"/>
          <p:nvPr/>
        </p:nvSpPr>
        <p:spPr>
          <a:xfrm>
            <a:off x="402929" y="206466"/>
            <a:ext cx="10501632" cy="7453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Evaluation measures – rating predictions:</a:t>
            </a:r>
            <a:endParaRPr b="1" sz="3200">
              <a:solidFill>
                <a:srgbClr val="002060"/>
              </a:solidFill>
              <a:latin typeface="Algerian"/>
              <a:ea typeface="Algerian"/>
              <a:cs typeface="Algerian"/>
              <a:sym typeface="Algeri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8"/>
          <p:cNvSpPr txBox="1"/>
          <p:nvPr/>
        </p:nvSpPr>
        <p:spPr>
          <a:xfrm>
            <a:off x="402929" y="206466"/>
            <a:ext cx="10501632" cy="7453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002060"/>
                </a:solidFill>
                <a:latin typeface="Algerian"/>
                <a:ea typeface="Algerian"/>
                <a:cs typeface="Algerian"/>
                <a:sym typeface="Algerian"/>
              </a:rPr>
              <a:t>Expected project timeline:</a:t>
            </a:r>
            <a:endParaRPr b="1" sz="3200">
              <a:solidFill>
                <a:srgbClr val="002060"/>
              </a:solidFill>
              <a:latin typeface="Algerian"/>
              <a:ea typeface="Algerian"/>
              <a:cs typeface="Algerian"/>
              <a:sym typeface="Algerian"/>
            </a:endParaRPr>
          </a:p>
        </p:txBody>
      </p:sp>
      <p:pic>
        <p:nvPicPr>
          <p:cNvPr id="684" name="Google Shape;684;p48"/>
          <p:cNvPicPr preferRelativeResize="0"/>
          <p:nvPr/>
        </p:nvPicPr>
        <p:blipFill rotWithShape="1">
          <a:blip r:embed="rId3">
            <a:alphaModFix/>
          </a:blip>
          <a:srcRect b="0" l="0" r="0" t="0"/>
          <a:stretch/>
        </p:blipFill>
        <p:spPr>
          <a:xfrm>
            <a:off x="402929" y="1259787"/>
            <a:ext cx="2447499" cy="1319639"/>
          </a:xfrm>
          <a:prstGeom prst="rect">
            <a:avLst/>
          </a:prstGeom>
          <a:noFill/>
          <a:ln>
            <a:noFill/>
          </a:ln>
        </p:spPr>
      </p:pic>
      <p:sp>
        <p:nvSpPr>
          <p:cNvPr id="685" name="Google Shape;685;p48"/>
          <p:cNvSpPr txBox="1"/>
          <p:nvPr/>
        </p:nvSpPr>
        <p:spPr>
          <a:xfrm>
            <a:off x="511629" y="2702684"/>
            <a:ext cx="261642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Go thorough reading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&amp; getting an idea about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project – 10</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 Jun</a:t>
            </a:r>
            <a:endParaRPr sz="1800">
              <a:solidFill>
                <a:schemeClr val="dk1"/>
              </a:solidFill>
              <a:latin typeface="Arial"/>
              <a:ea typeface="Arial"/>
              <a:cs typeface="Arial"/>
              <a:sym typeface="Arial"/>
            </a:endParaRPr>
          </a:p>
        </p:txBody>
      </p:sp>
      <p:pic>
        <p:nvPicPr>
          <p:cNvPr id="686" name="Google Shape;686;p48"/>
          <p:cNvPicPr preferRelativeResize="0"/>
          <p:nvPr/>
        </p:nvPicPr>
        <p:blipFill rotWithShape="1">
          <a:blip r:embed="rId4">
            <a:alphaModFix/>
          </a:blip>
          <a:srcRect b="0" l="0" r="0" t="0"/>
          <a:stretch/>
        </p:blipFill>
        <p:spPr>
          <a:xfrm>
            <a:off x="4176215" y="1203264"/>
            <a:ext cx="3265582" cy="2383667"/>
          </a:xfrm>
          <a:prstGeom prst="rect">
            <a:avLst/>
          </a:prstGeom>
          <a:noFill/>
          <a:ln>
            <a:noFill/>
          </a:ln>
        </p:spPr>
      </p:pic>
      <p:sp>
        <p:nvSpPr>
          <p:cNvPr id="687" name="Google Shape;687;p48"/>
          <p:cNvSpPr txBox="1"/>
          <p:nvPr/>
        </p:nvSpPr>
        <p:spPr>
          <a:xfrm>
            <a:off x="4500795" y="3586931"/>
            <a:ext cx="2951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Play &amp; get hands dirty with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Data – 14</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 Jun</a:t>
            </a:r>
            <a:endParaRPr sz="1800">
              <a:solidFill>
                <a:schemeClr val="dk1"/>
              </a:solidFill>
              <a:latin typeface="Arial"/>
              <a:ea typeface="Arial"/>
              <a:cs typeface="Arial"/>
              <a:sym typeface="Arial"/>
            </a:endParaRPr>
          </a:p>
        </p:txBody>
      </p:sp>
      <p:pic>
        <p:nvPicPr>
          <p:cNvPr id="688" name="Google Shape;688;p48"/>
          <p:cNvPicPr preferRelativeResize="0"/>
          <p:nvPr/>
        </p:nvPicPr>
        <p:blipFill rotWithShape="1">
          <a:blip r:embed="rId5">
            <a:alphaModFix/>
          </a:blip>
          <a:srcRect b="0" l="0" r="0" t="0"/>
          <a:stretch/>
        </p:blipFill>
        <p:spPr>
          <a:xfrm>
            <a:off x="1037794" y="4459928"/>
            <a:ext cx="3463001" cy="2304807"/>
          </a:xfrm>
          <a:prstGeom prst="rect">
            <a:avLst/>
          </a:prstGeom>
          <a:noFill/>
          <a:ln>
            <a:noFill/>
          </a:ln>
        </p:spPr>
      </p:pic>
      <p:pic>
        <p:nvPicPr>
          <p:cNvPr id="689" name="Google Shape;689;p48"/>
          <p:cNvPicPr preferRelativeResize="0"/>
          <p:nvPr/>
        </p:nvPicPr>
        <p:blipFill rotWithShape="1">
          <a:blip r:embed="rId6">
            <a:alphaModFix/>
          </a:blip>
          <a:srcRect b="0" l="0" r="0" t="0"/>
          <a:stretch/>
        </p:blipFill>
        <p:spPr>
          <a:xfrm>
            <a:off x="8147712" y="1203264"/>
            <a:ext cx="3480179" cy="1957601"/>
          </a:xfrm>
          <a:prstGeom prst="rect">
            <a:avLst/>
          </a:prstGeom>
          <a:noFill/>
          <a:ln>
            <a:noFill/>
          </a:ln>
        </p:spPr>
      </p:pic>
      <p:sp>
        <p:nvSpPr>
          <p:cNvPr id="690" name="Google Shape;690;p48"/>
          <p:cNvSpPr txBox="1"/>
          <p:nvPr/>
        </p:nvSpPr>
        <p:spPr>
          <a:xfrm>
            <a:off x="8676442" y="3302848"/>
            <a:ext cx="29386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Recommendation System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Implementation – 21</a:t>
            </a:r>
            <a:r>
              <a:rPr baseline="30000" lang="en-US" sz="18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Jun</a:t>
            </a:r>
            <a:endParaRPr sz="1800">
              <a:solidFill>
                <a:schemeClr val="dk1"/>
              </a:solidFill>
              <a:latin typeface="Arial"/>
              <a:ea typeface="Arial"/>
              <a:cs typeface="Arial"/>
              <a:sym typeface="Arial"/>
            </a:endParaRPr>
          </a:p>
        </p:txBody>
      </p:sp>
      <p:pic>
        <p:nvPicPr>
          <p:cNvPr id="691" name="Google Shape;691;p48"/>
          <p:cNvPicPr preferRelativeResize="0"/>
          <p:nvPr/>
        </p:nvPicPr>
        <p:blipFill rotWithShape="1">
          <a:blip r:embed="rId7">
            <a:alphaModFix/>
          </a:blip>
          <a:srcRect b="0" l="0" r="0" t="0"/>
          <a:stretch/>
        </p:blipFill>
        <p:spPr>
          <a:xfrm>
            <a:off x="7871785" y="4412458"/>
            <a:ext cx="4032032" cy="2268018"/>
          </a:xfrm>
          <a:prstGeom prst="rect">
            <a:avLst/>
          </a:prstGeom>
          <a:noFill/>
          <a:ln>
            <a:noFill/>
          </a:ln>
        </p:spPr>
      </p:pic>
      <p:sp>
        <p:nvSpPr>
          <p:cNvPr id="692" name="Google Shape;692;p48"/>
          <p:cNvSpPr txBox="1"/>
          <p:nvPr/>
        </p:nvSpPr>
        <p:spPr>
          <a:xfrm>
            <a:off x="4933160" y="5161689"/>
            <a:ext cx="34451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Final Improvements – 24</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 June</a:t>
            </a:r>
            <a:endParaRPr sz="1800">
              <a:solidFill>
                <a:schemeClr val="dk1"/>
              </a:solidFill>
              <a:latin typeface="Arial"/>
              <a:ea typeface="Arial"/>
              <a:cs typeface="Arial"/>
              <a:sym typeface="Arial"/>
            </a:endParaRPr>
          </a:p>
        </p:txBody>
      </p:sp>
      <p:cxnSp>
        <p:nvCxnSpPr>
          <p:cNvPr id="693" name="Google Shape;693;p48"/>
          <p:cNvCxnSpPr/>
          <p:nvPr/>
        </p:nvCxnSpPr>
        <p:spPr>
          <a:xfrm>
            <a:off x="3128051" y="2182064"/>
            <a:ext cx="775209" cy="0"/>
          </a:xfrm>
          <a:prstGeom prst="straightConnector1">
            <a:avLst/>
          </a:prstGeom>
          <a:noFill/>
          <a:ln cap="flat" cmpd="sng" w="38100">
            <a:solidFill>
              <a:schemeClr val="dk1"/>
            </a:solidFill>
            <a:prstDash val="solid"/>
            <a:miter lim="800000"/>
            <a:headEnd len="sm" w="sm" type="none"/>
            <a:tailEnd len="med" w="med" type="triangle"/>
          </a:ln>
        </p:spPr>
      </p:cxnSp>
      <p:cxnSp>
        <p:nvCxnSpPr>
          <p:cNvPr id="694" name="Google Shape;694;p48"/>
          <p:cNvCxnSpPr/>
          <p:nvPr/>
        </p:nvCxnSpPr>
        <p:spPr>
          <a:xfrm>
            <a:off x="7441797" y="2395097"/>
            <a:ext cx="775209" cy="0"/>
          </a:xfrm>
          <a:prstGeom prst="straightConnector1">
            <a:avLst/>
          </a:prstGeom>
          <a:noFill/>
          <a:ln cap="flat" cmpd="sng" w="38100">
            <a:solidFill>
              <a:schemeClr val="dk1"/>
            </a:solidFill>
            <a:prstDash val="solid"/>
            <a:miter lim="800000"/>
            <a:headEnd len="sm" w="sm" type="none"/>
            <a:tailEnd len="med" w="med" type="triangle"/>
          </a:ln>
        </p:spPr>
      </p:cxnSp>
      <p:cxnSp>
        <p:nvCxnSpPr>
          <p:cNvPr id="695" name="Google Shape;695;p48"/>
          <p:cNvCxnSpPr/>
          <p:nvPr/>
        </p:nvCxnSpPr>
        <p:spPr>
          <a:xfrm flipH="1">
            <a:off x="10390869" y="3996252"/>
            <a:ext cx="10456" cy="927351"/>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nvSpPr>
        <p:spPr>
          <a:xfrm>
            <a:off x="491319" y="191069"/>
            <a:ext cx="1109563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200">
                <a:solidFill>
                  <a:schemeClr val="dk1"/>
                </a:solidFill>
                <a:latin typeface="Arial"/>
                <a:ea typeface="Arial"/>
                <a:cs typeface="Arial"/>
                <a:sym typeface="Arial"/>
              </a:rPr>
              <a:t>They all use a </a:t>
            </a:r>
            <a:r>
              <a:rPr b="1" lang="en-US" sz="3200">
                <a:solidFill>
                  <a:schemeClr val="dk1"/>
                </a:solidFill>
                <a:latin typeface="Arial"/>
                <a:ea typeface="Arial"/>
                <a:cs typeface="Arial"/>
                <a:sym typeface="Arial"/>
              </a:rPr>
              <a:t>Machine Learning</a:t>
            </a:r>
            <a:r>
              <a:rPr lang="en-US" sz="3200">
                <a:solidFill>
                  <a:schemeClr val="dk1"/>
                </a:solidFill>
                <a:latin typeface="Arial"/>
                <a:ea typeface="Arial"/>
                <a:cs typeface="Arial"/>
                <a:sym typeface="Arial"/>
              </a:rPr>
              <a:t> technique called</a:t>
            </a:r>
            <a:r>
              <a:rPr lang="en-US" sz="3200">
                <a:solidFill>
                  <a:schemeClr val="dk1"/>
                </a:solidFill>
                <a:latin typeface="Algerian"/>
                <a:ea typeface="Algerian"/>
                <a:cs typeface="Algerian"/>
                <a:sym typeface="Algerian"/>
              </a:rPr>
              <a:t> “</a:t>
            </a:r>
            <a:r>
              <a:rPr b="1" lang="en-US" sz="3200">
                <a:solidFill>
                  <a:schemeClr val="dk1"/>
                </a:solidFill>
                <a:latin typeface="Arial"/>
                <a:ea typeface="Arial"/>
                <a:cs typeface="Arial"/>
                <a:sym typeface="Arial"/>
              </a:rPr>
              <a:t>Recommender Systems</a:t>
            </a:r>
            <a:r>
              <a:rPr lang="en-US" sz="3200">
                <a:solidFill>
                  <a:schemeClr val="dk1"/>
                </a:solidFill>
                <a:latin typeface="Algerian"/>
                <a:ea typeface="Algerian"/>
                <a:cs typeface="Algerian"/>
                <a:sym typeface="Algerian"/>
              </a:rPr>
              <a:t>”</a:t>
            </a:r>
            <a:endParaRPr sz="3200">
              <a:solidFill>
                <a:schemeClr val="dk1"/>
              </a:solidFill>
              <a:latin typeface="Algerian"/>
              <a:ea typeface="Algerian"/>
              <a:cs typeface="Algerian"/>
              <a:sym typeface="Algerian"/>
            </a:endParaRPr>
          </a:p>
        </p:txBody>
      </p:sp>
      <p:sp>
        <p:nvSpPr>
          <p:cNvPr id="120" name="Google Shape;120;p5"/>
          <p:cNvSpPr txBox="1"/>
          <p:nvPr/>
        </p:nvSpPr>
        <p:spPr>
          <a:xfrm>
            <a:off x="627796" y="1774212"/>
            <a:ext cx="52680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Want some Evidences ??</a:t>
            </a:r>
            <a:endParaRPr sz="3200">
              <a:solidFill>
                <a:srgbClr val="002060"/>
              </a:solidFill>
              <a:latin typeface="Algerian"/>
              <a:ea typeface="Algerian"/>
              <a:cs typeface="Algerian"/>
              <a:sym typeface="Algerian"/>
            </a:endParaRPr>
          </a:p>
        </p:txBody>
      </p:sp>
      <p:sp>
        <p:nvSpPr>
          <p:cNvPr id="121" name="Google Shape;121;p5"/>
          <p:cNvSpPr txBox="1"/>
          <p:nvPr/>
        </p:nvSpPr>
        <p:spPr>
          <a:xfrm>
            <a:off x="627796" y="2372470"/>
            <a:ext cx="11095630" cy="5262979"/>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200"/>
              <a:buFont typeface="Noto Sans Symbols"/>
              <a:buChar char="▪"/>
            </a:pPr>
            <a:r>
              <a:rPr b="1" lang="en-US" sz="3200">
                <a:solidFill>
                  <a:schemeClr val="dk1"/>
                </a:solidFill>
                <a:latin typeface="Arial"/>
                <a:ea typeface="Arial"/>
                <a:cs typeface="Arial"/>
                <a:sym typeface="Arial"/>
              </a:rPr>
              <a:t>Netflix :</a:t>
            </a:r>
            <a:endParaRPr/>
          </a:p>
          <a:p>
            <a:pPr indent="0" lvl="0" marL="0" marR="0" rtl="0" algn="l">
              <a:lnSpc>
                <a:spcPct val="150000"/>
              </a:lnSpc>
              <a:spcBef>
                <a:spcPts val="0"/>
              </a:spcBef>
              <a:spcAft>
                <a:spcPts val="0"/>
              </a:spcAft>
              <a:buNone/>
            </a:pPr>
            <a:r>
              <a:rPr b="1" lang="en-US" sz="3200">
                <a:solidFill>
                  <a:schemeClr val="dk1"/>
                </a:solidFill>
                <a:latin typeface="Arial"/>
                <a:ea typeface="Arial"/>
                <a:cs typeface="Arial"/>
                <a:sym typeface="Arial"/>
              </a:rPr>
              <a:t>	- 2/3 rented movies are from recommendation.</a:t>
            </a:r>
            <a:endParaRPr/>
          </a:p>
          <a:p>
            <a:pPr indent="-457200" lvl="0" marL="457200" marR="0" rtl="0" algn="l">
              <a:lnSpc>
                <a:spcPct val="150000"/>
              </a:lnSpc>
              <a:spcBef>
                <a:spcPts val="0"/>
              </a:spcBef>
              <a:spcAft>
                <a:spcPts val="0"/>
              </a:spcAft>
              <a:buClr>
                <a:schemeClr val="dk1"/>
              </a:buClr>
              <a:buSzPts val="3200"/>
              <a:buFont typeface="Noto Sans Symbols"/>
              <a:buChar char="▪"/>
            </a:pPr>
            <a:r>
              <a:rPr b="1" lang="en-US" sz="3200">
                <a:solidFill>
                  <a:schemeClr val="dk1"/>
                </a:solidFill>
                <a:latin typeface="Arial"/>
                <a:ea typeface="Arial"/>
                <a:cs typeface="Arial"/>
                <a:sym typeface="Arial"/>
              </a:rPr>
              <a:t>Google News: </a:t>
            </a:r>
            <a:endParaRPr/>
          </a:p>
          <a:p>
            <a:pPr indent="0" lvl="1" marL="457200" marR="0" rtl="0" algn="l">
              <a:lnSpc>
                <a:spcPct val="150000"/>
              </a:lnSpc>
              <a:spcBef>
                <a:spcPts val="0"/>
              </a:spcBef>
              <a:spcAft>
                <a:spcPts val="0"/>
              </a:spcAft>
              <a:buNone/>
            </a:pPr>
            <a:r>
              <a:rPr b="1" i="0" lang="en-US" sz="3200" u="none" cap="none" strike="noStrike">
                <a:solidFill>
                  <a:schemeClr val="dk1"/>
                </a:solidFill>
                <a:latin typeface="Arial"/>
                <a:ea typeface="Arial"/>
                <a:cs typeface="Arial"/>
                <a:sym typeface="Arial"/>
              </a:rPr>
              <a:t>	- 38% more click through are due to recommendation.</a:t>
            </a:r>
            <a:endParaRPr/>
          </a:p>
          <a:p>
            <a:pPr indent="-457200" lvl="0" marL="457200" marR="0" rtl="0" algn="l">
              <a:lnSpc>
                <a:spcPct val="150000"/>
              </a:lnSpc>
              <a:spcBef>
                <a:spcPts val="0"/>
              </a:spcBef>
              <a:spcAft>
                <a:spcPts val="0"/>
              </a:spcAft>
              <a:buClr>
                <a:schemeClr val="dk1"/>
              </a:buClr>
              <a:buSzPts val="3200"/>
              <a:buFont typeface="Noto Sans Symbols"/>
              <a:buChar char="▪"/>
            </a:pPr>
            <a:r>
              <a:rPr b="1" lang="en-US" sz="3200">
                <a:solidFill>
                  <a:schemeClr val="dk1"/>
                </a:solidFill>
                <a:latin typeface="Arial"/>
                <a:ea typeface="Arial"/>
                <a:cs typeface="Arial"/>
                <a:sym typeface="Arial"/>
              </a:rPr>
              <a:t>Amazon : </a:t>
            </a:r>
            <a:endParaRPr/>
          </a:p>
          <a:p>
            <a:pPr indent="0" lvl="0" marL="0" marR="0" rtl="0" algn="l">
              <a:lnSpc>
                <a:spcPct val="150000"/>
              </a:lnSpc>
              <a:spcBef>
                <a:spcPts val="0"/>
              </a:spcBef>
              <a:spcAft>
                <a:spcPts val="0"/>
              </a:spcAft>
              <a:buNone/>
            </a:pPr>
            <a:r>
              <a:rPr b="1" lang="en-US" sz="3200">
                <a:solidFill>
                  <a:schemeClr val="dk1"/>
                </a:solidFill>
                <a:latin typeface="Arial"/>
                <a:ea typeface="Arial"/>
                <a:cs typeface="Arial"/>
                <a:sym typeface="Arial"/>
              </a:rPr>
              <a:t>	- 35% sales are from recommendation</a:t>
            </a:r>
            <a:endParaRPr b="1" sz="3200">
              <a:solidFill>
                <a:schemeClr val="dk1"/>
              </a:solidFill>
              <a:latin typeface="Algerian"/>
              <a:ea typeface="Algerian"/>
              <a:cs typeface="Algerian"/>
              <a:sym typeface="Algerian"/>
            </a:endParaRPr>
          </a:p>
          <a:p>
            <a:pPr indent="0" lvl="1" marL="457200" marR="0" rtl="0" algn="l">
              <a:lnSpc>
                <a:spcPct val="150000"/>
              </a:lnSpc>
              <a:spcBef>
                <a:spcPts val="0"/>
              </a:spcBef>
              <a:spcAft>
                <a:spcPts val="0"/>
              </a:spcAft>
              <a:buNone/>
            </a:pPr>
            <a:r>
              <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aphicFrame>
        <p:nvGraphicFramePr>
          <p:cNvPr id="126" name="Google Shape;126;p6"/>
          <p:cNvGraphicFramePr/>
          <p:nvPr/>
        </p:nvGraphicFramePr>
        <p:xfrm>
          <a:off x="1385900" y="1118788"/>
          <a:ext cx="9252520" cy="5416268"/>
        </p:xfrm>
        <a:graphic>
          <a:graphicData uri="http://schemas.openxmlformats.org/drawingml/2006/chart">
            <c:chart r:id="rId3"/>
          </a:graphicData>
        </a:graphic>
      </p:graphicFrame>
      <p:pic>
        <p:nvPicPr>
          <p:cNvPr id="127" name="Google Shape;127;p6"/>
          <p:cNvPicPr preferRelativeResize="0"/>
          <p:nvPr/>
        </p:nvPicPr>
        <p:blipFill rotWithShape="1">
          <a:blip r:embed="rId4">
            <a:alphaModFix/>
          </a:blip>
          <a:srcRect b="0" l="0" r="0" t="0"/>
          <a:stretch/>
        </p:blipFill>
        <p:spPr>
          <a:xfrm>
            <a:off x="7322749" y="5387953"/>
            <a:ext cx="736575" cy="613577"/>
          </a:xfrm>
          <a:prstGeom prst="rect">
            <a:avLst/>
          </a:prstGeom>
          <a:noFill/>
          <a:ln>
            <a:noFill/>
          </a:ln>
        </p:spPr>
      </p:pic>
      <p:pic>
        <p:nvPicPr>
          <p:cNvPr descr="Image result for netflix prize" id="128" name="Google Shape;128;p6"/>
          <p:cNvPicPr preferRelativeResize="0"/>
          <p:nvPr/>
        </p:nvPicPr>
        <p:blipFill rotWithShape="1">
          <a:blip r:embed="rId5">
            <a:alphaModFix/>
          </a:blip>
          <a:srcRect b="0" l="0" r="0" t="0"/>
          <a:stretch/>
        </p:blipFill>
        <p:spPr>
          <a:xfrm>
            <a:off x="6146690" y="4289327"/>
            <a:ext cx="611836" cy="827112"/>
          </a:xfrm>
          <a:prstGeom prst="rect">
            <a:avLst/>
          </a:prstGeom>
          <a:noFill/>
          <a:ln>
            <a:noFill/>
          </a:ln>
        </p:spPr>
      </p:pic>
      <p:sp>
        <p:nvSpPr>
          <p:cNvPr id="129" name="Google Shape;129;p6"/>
          <p:cNvSpPr txBox="1"/>
          <p:nvPr/>
        </p:nvSpPr>
        <p:spPr>
          <a:xfrm>
            <a:off x="744123" y="534013"/>
            <a:ext cx="687132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Rise of Recommender System :</a:t>
            </a:r>
            <a:endParaRPr sz="3200">
              <a:solidFill>
                <a:srgbClr val="002060"/>
              </a:solidFill>
              <a:latin typeface="Algerian"/>
              <a:ea typeface="Algerian"/>
              <a:cs typeface="Algerian"/>
              <a:sym typeface="Algeri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nvSpPr>
        <p:spPr>
          <a:xfrm>
            <a:off x="744123" y="534013"/>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What do Recommender System actually do :</a:t>
            </a:r>
            <a:endParaRPr sz="3200">
              <a:solidFill>
                <a:srgbClr val="002060"/>
              </a:solidFill>
              <a:latin typeface="Algerian"/>
              <a:ea typeface="Algerian"/>
              <a:cs typeface="Algerian"/>
              <a:sym typeface="Algerian"/>
            </a:endParaRPr>
          </a:p>
        </p:txBody>
      </p:sp>
      <p:sp>
        <p:nvSpPr>
          <p:cNvPr id="135" name="Google Shape;135;p7"/>
          <p:cNvSpPr txBox="1"/>
          <p:nvPr/>
        </p:nvSpPr>
        <p:spPr>
          <a:xfrm>
            <a:off x="573206" y="1489976"/>
            <a:ext cx="11409528" cy="452431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Predict how much you may like a certain product.</a:t>
            </a:r>
            <a:endParaRPr/>
          </a:p>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Compose a list of </a:t>
            </a:r>
            <a:r>
              <a:rPr b="1" lang="en-US" sz="3200">
                <a:solidFill>
                  <a:schemeClr val="dk1"/>
                </a:solidFill>
                <a:latin typeface="Arial"/>
                <a:ea typeface="Arial"/>
                <a:cs typeface="Arial"/>
                <a:sym typeface="Arial"/>
              </a:rPr>
              <a:t>N </a:t>
            </a:r>
            <a:r>
              <a:rPr lang="en-US" sz="3200">
                <a:solidFill>
                  <a:schemeClr val="dk1"/>
                </a:solidFill>
                <a:latin typeface="Arial"/>
                <a:ea typeface="Arial"/>
                <a:cs typeface="Arial"/>
                <a:sym typeface="Arial"/>
              </a:rPr>
              <a:t>items for you.</a:t>
            </a:r>
            <a:endParaRPr/>
          </a:p>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Compose a list of </a:t>
            </a:r>
            <a:r>
              <a:rPr b="1" lang="en-US" sz="3200">
                <a:solidFill>
                  <a:schemeClr val="dk1"/>
                </a:solidFill>
                <a:latin typeface="Arial"/>
                <a:ea typeface="Arial"/>
                <a:cs typeface="Arial"/>
                <a:sym typeface="Arial"/>
              </a:rPr>
              <a:t>N </a:t>
            </a:r>
            <a:r>
              <a:rPr lang="en-US" sz="3200">
                <a:solidFill>
                  <a:schemeClr val="dk1"/>
                </a:solidFill>
                <a:latin typeface="Arial"/>
                <a:ea typeface="Arial"/>
                <a:cs typeface="Arial"/>
                <a:sym typeface="Arial"/>
              </a:rPr>
              <a:t>best users for a certain product.</a:t>
            </a:r>
            <a:endParaRPr/>
          </a:p>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Explain to you why these items are recommended .</a:t>
            </a:r>
            <a:endParaRPr/>
          </a:p>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Arial"/>
                <a:ea typeface="Arial"/>
                <a:cs typeface="Arial"/>
                <a:sym typeface="Arial"/>
              </a:rPr>
              <a:t>Adjust the prediction and recommendation based on your feedback and other people.</a:t>
            </a:r>
            <a:endParaRPr sz="3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nvSpPr>
        <p:spPr>
          <a:xfrm>
            <a:off x="744123" y="534013"/>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Where Recommender System used :</a:t>
            </a:r>
            <a:endParaRPr sz="3200">
              <a:solidFill>
                <a:srgbClr val="002060"/>
              </a:solidFill>
              <a:latin typeface="Algerian"/>
              <a:ea typeface="Algerian"/>
              <a:cs typeface="Algerian"/>
              <a:sym typeface="Algerian"/>
            </a:endParaRPr>
          </a:p>
        </p:txBody>
      </p:sp>
      <p:sp>
        <p:nvSpPr>
          <p:cNvPr id="141" name="Google Shape;141;p8"/>
          <p:cNvSpPr txBox="1"/>
          <p:nvPr/>
        </p:nvSpPr>
        <p:spPr>
          <a:xfrm>
            <a:off x="996287" y="1096131"/>
            <a:ext cx="3657600" cy="618630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Advertising messages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Investment choices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Restaurants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Cafes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Music Tracks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Movies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TV Programs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Books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Clothes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Supermarket goods</a:t>
            </a:r>
            <a:endParaRPr/>
          </a:p>
          <a:p>
            <a:pPr indent="-190500" lvl="0" marL="342900" marR="0" rtl="0" algn="l">
              <a:lnSpc>
                <a:spcPct val="150000"/>
              </a:lnSpc>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p:txBody>
      </p:sp>
      <p:sp>
        <p:nvSpPr>
          <p:cNvPr id="142" name="Google Shape;142;p8"/>
          <p:cNvSpPr txBox="1"/>
          <p:nvPr/>
        </p:nvSpPr>
        <p:spPr>
          <a:xfrm>
            <a:off x="5461389" y="1110106"/>
            <a:ext cx="3657600" cy="618630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Tags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News articles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Online mates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Future friends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Courses e-learning</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Drug components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Research papers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Citations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Code modules</a:t>
            </a:r>
            <a:endParaRPr/>
          </a:p>
          <a:p>
            <a:pPr indent="-342900" lvl="0" marL="34290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Programmers</a:t>
            </a:r>
            <a:endParaRPr/>
          </a:p>
          <a:p>
            <a:pPr indent="-190500" lvl="0" marL="342900" marR="0" rtl="0" algn="l">
              <a:lnSpc>
                <a:spcPct val="150000"/>
              </a:lnSpc>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9"/>
          <p:cNvPicPr preferRelativeResize="0"/>
          <p:nvPr/>
        </p:nvPicPr>
        <p:blipFill rotWithShape="1">
          <a:blip r:embed="rId3">
            <a:alphaModFix/>
          </a:blip>
          <a:srcRect b="0" l="0" r="0" t="0"/>
          <a:stretch/>
        </p:blipFill>
        <p:spPr>
          <a:xfrm>
            <a:off x="1691891" y="1105469"/>
            <a:ext cx="8951212" cy="5609230"/>
          </a:xfrm>
          <a:prstGeom prst="rect">
            <a:avLst/>
          </a:prstGeom>
          <a:noFill/>
          <a:ln>
            <a:noFill/>
          </a:ln>
        </p:spPr>
      </p:pic>
      <p:sp>
        <p:nvSpPr>
          <p:cNvPr id="148" name="Google Shape;148;p9"/>
          <p:cNvSpPr txBox="1"/>
          <p:nvPr/>
        </p:nvSpPr>
        <p:spPr>
          <a:xfrm>
            <a:off x="744123" y="534013"/>
            <a:ext cx="95872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2060"/>
                </a:solidFill>
                <a:latin typeface="Algerian"/>
                <a:ea typeface="Algerian"/>
                <a:cs typeface="Algerian"/>
                <a:sym typeface="Algerian"/>
              </a:rPr>
              <a:t>Different types of Recommender System :</a:t>
            </a:r>
            <a:endParaRPr sz="3200">
              <a:solidFill>
                <a:srgbClr val="002060"/>
              </a:solidFill>
              <a:latin typeface="Algerian"/>
              <a:ea typeface="Algerian"/>
              <a:cs typeface="Algerian"/>
              <a:sym typeface="Algeri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2021-06-08T14:09:05Z</dcterms:created>
  <dc:creator>SANDHYA</dc:creator>
</cp:coreProperties>
</file>